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84" r:id="rId2"/>
    <p:sldId id="388" r:id="rId3"/>
    <p:sldId id="378" r:id="rId4"/>
    <p:sldId id="389" r:id="rId5"/>
    <p:sldId id="340" r:id="rId6"/>
    <p:sldId id="318" r:id="rId7"/>
    <p:sldId id="332" r:id="rId8"/>
    <p:sldId id="299" r:id="rId9"/>
    <p:sldId id="377" r:id="rId10"/>
    <p:sldId id="279" r:id="rId11"/>
    <p:sldId id="341" r:id="rId12"/>
    <p:sldId id="342" r:id="rId13"/>
    <p:sldId id="343" r:id="rId14"/>
    <p:sldId id="333" r:id="rId15"/>
    <p:sldId id="387" r:id="rId16"/>
    <p:sldId id="309" r:id="rId17"/>
    <p:sldId id="322" r:id="rId18"/>
    <p:sldId id="257" r:id="rId19"/>
    <p:sldId id="261" r:id="rId20"/>
    <p:sldId id="262" r:id="rId21"/>
    <p:sldId id="258" r:id="rId22"/>
    <p:sldId id="290" r:id="rId23"/>
    <p:sldId id="327" r:id="rId24"/>
    <p:sldId id="329" r:id="rId25"/>
    <p:sldId id="328" r:id="rId26"/>
    <p:sldId id="259" r:id="rId27"/>
    <p:sldId id="275" r:id="rId28"/>
    <p:sldId id="276" r:id="rId29"/>
    <p:sldId id="277" r:id="rId30"/>
    <p:sldId id="292" r:id="rId31"/>
    <p:sldId id="291" r:id="rId32"/>
    <p:sldId id="293" r:id="rId33"/>
    <p:sldId id="294" r:id="rId34"/>
    <p:sldId id="274" r:id="rId35"/>
    <p:sldId id="278" r:id="rId36"/>
    <p:sldId id="288" r:id="rId37"/>
    <p:sldId id="285" r:id="rId38"/>
    <p:sldId id="286" r:id="rId39"/>
    <p:sldId id="390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63"/>
  </p:normalViewPr>
  <p:slideViewPr>
    <p:cSldViewPr snapToGrid="0" snapToObjects="1">
      <p:cViewPr varScale="1">
        <p:scale>
          <a:sx n="86" d="100"/>
          <a:sy n="86" d="100"/>
        </p:scale>
        <p:origin x="7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64779-D3C2-4D44-876B-4C68EF0F52DF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17E418-BB28-F748-A888-97D76BE6FB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328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345755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371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691111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8DD120-5220-41C8-A255-B976741E51C2}" type="slidenum">
              <a:rPr lang="en-CA" smtClean="0"/>
              <a:pPr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40313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4B88C-4A8F-0041-BBAF-2A4D533626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A2E3A8-9131-B642-AEC0-735DCE4015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BD3A00-108A-BE4C-B708-158F96E984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D8822-3277-3E4E-BBCE-5563586E18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435BAB-4B80-A741-A486-5355FDE9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42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2515E-306D-3646-837B-00F1E1DA1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D1EE3-2703-1A4B-9147-DCFA72176B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A01323-0448-0C4B-8622-D141DF0C7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1BB73-1D30-604D-9395-2B95F77138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193A-BBDD-4849-B770-5FE806CD7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00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BCA828-14E7-D646-B64C-6A7339487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6F9D3F-B916-F448-B08F-C9F9719812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24802-92D9-D74F-8CDF-CB209CE73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9B8E-CC6F-664A-8DBA-83791A2E06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49EBC-E949-0E4D-ADFC-77D470F1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54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A80E7-B6D4-EA4D-B5AF-28C9BCFC8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ED4D1-A43E-2641-B28D-AC6A1CCD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6075EC-DA8E-B843-A102-C209962DC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6EF041-8F9B-954E-A9AA-AFEB5A1C1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B6739-C47C-9A4A-A0E4-683574903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6855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85EDC-6A52-2341-BFB7-E9E02C63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417DCE-E916-244A-A4EE-874B67863E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611AA-2152-7846-BF96-906323BFD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73755-01DF-5A4F-8D0B-3F99964B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0AC5E-5E25-3D48-A49B-D717E2CDE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64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EFF25-1AA9-3441-B0A0-4FBDA524E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1FB6F-6102-374D-B648-F28D43F75C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FD3A2-7E3E-2741-A436-41F6BAA2C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0F0F3-112F-EE4A-94BC-A3B27E4719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3719F-0E69-2241-AD0E-C6981269A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A61790-9C24-644E-96AD-F768DA530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19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80321-03DA-514B-9D9C-916DFC73A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6DD622-A0D3-B44C-BA72-F700C182F1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4900F-A728-874E-A977-1C173F2EA3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3BFF22-9E0E-3942-9B2E-E46A7D887AD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F5D55E-7FDA-D247-9622-177A44BB9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F2095B-ACA9-4141-9150-EE8B2CD6B8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039BCF-17D3-9C43-B921-989579568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CE0E70-001E-9640-9B77-4A28C7486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5208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2C33B-B3CD-A049-B9D7-602D5667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114E66-6892-1A4F-98A9-E2636D2E8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B14A0-E5BA-0C42-AE65-DC3529655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19AA75-E519-1C42-8BEC-A01AC1C3D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246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41F71A-728B-584E-B2CA-E99D57FBD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BBF6A7-1146-044A-BD36-525C20671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E71C4A-C6CE-894A-8BA5-B3543C2BF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1000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79776-2443-7642-A190-BD510C1EA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67936B-0EF7-3747-83B4-6AC6D56B3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71674E-5C28-B041-A09D-B6E0BB6A68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B7937B-0D6A-CA47-8ACA-C6F2B5E36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77BE9E-7917-714E-8FA8-64E28F9DA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1E551-E93C-2C44-AC54-7F216441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20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97DC9-EEB0-A64F-81DB-CF52231B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A3F363-9CB9-D54E-B7B9-D7791FD9BFF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CDFC65-237C-C343-84AE-352B3D4D9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99DA3D-1224-6243-8A0C-995F8B2E5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9825B9-7F6D-784E-A037-C954A1CE93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763DB-98F9-7342-AE7B-531E313A3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398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930283-89DF-B442-82D7-ECC61E462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C9E96-25EC-E046-AAD7-4E522F98CF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3F81-5854-944A-8136-10EE4BCAE1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4EFE0-DE5C-FC47-B3B9-E9B970EB5981}" type="datetimeFigureOut">
              <a:rPr lang="en-US" smtClean="0"/>
              <a:t>3/20/23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2A5A90-CAC5-BC4B-912A-D7AA8F209B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5213BF-0431-C044-8C4A-0A2E2440B7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36EB5C-A79D-7547-88CE-26D522B32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7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EEA800-5B49-454A-ADBF-CD4F6A8B00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1449"/>
          <a:stretch/>
        </p:blipFill>
        <p:spPr>
          <a:xfrm>
            <a:off x="28568" y="42764"/>
            <a:ext cx="12163432" cy="26376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89D0E7-CD9F-164D-BFA2-BFC2977704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38551" b="-139"/>
          <a:stretch/>
        </p:blipFill>
        <p:spPr>
          <a:xfrm>
            <a:off x="28568" y="2660784"/>
            <a:ext cx="12163432" cy="421374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D5D1212-C3BB-BD44-8C41-ACC308CE49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3074533"/>
          </a:xfrm>
        </p:spPr>
        <p:txBody>
          <a:bodyPr>
            <a:normAutofit/>
          </a:bodyPr>
          <a:lstStyle/>
          <a:p>
            <a:r>
              <a:rPr lang="en-US" sz="3200" dirty="0"/>
              <a:t>PSL374</a:t>
            </a:r>
            <a:endParaRPr lang="en-US" dirty="0"/>
          </a:p>
          <a:p>
            <a:endParaRPr lang="en-US" dirty="0"/>
          </a:p>
          <a:p>
            <a:r>
              <a:rPr lang="en-US" dirty="0"/>
              <a:t>Brian Cox, PhD</a:t>
            </a:r>
          </a:p>
          <a:p>
            <a:r>
              <a:rPr lang="en-US" dirty="0"/>
              <a:t>Instructor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AB38B8-9148-9C43-9BFF-205A561043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</p:spTree>
    <p:extLst>
      <p:ext uri="{BB962C8B-B14F-4D97-AF65-F5344CB8AC3E}">
        <p14:creationId xmlns:p14="http://schemas.microsoft.com/office/powerpoint/2010/main" val="36731647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Microarrays Affymetrix arrays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65010"/>
          <a:stretch/>
        </p:blipFill>
        <p:spPr>
          <a:xfrm>
            <a:off x="977590" y="1495688"/>
            <a:ext cx="6080358" cy="18455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476367" y="2072345"/>
            <a:ext cx="305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 – biotin, a small molecule that can be recognized by the protein </a:t>
            </a:r>
            <a:r>
              <a:rPr lang="en-US" i="1" dirty="0" err="1"/>
              <a:t>avidin</a:t>
            </a:r>
            <a:r>
              <a:rPr lang="en-US" i="1" dirty="0"/>
              <a:t> or streptavidin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60527" y="5190540"/>
            <a:ext cx="30545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Probes must be designed to detect known parts of the genome, similar to qPCR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1FFFB3-BC49-DC4A-8A38-AA2CF135BC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109" b="24732"/>
          <a:stretch/>
        </p:blipFill>
        <p:spPr>
          <a:xfrm>
            <a:off x="733505" y="3296846"/>
            <a:ext cx="6080358" cy="20654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3E4BB-11E4-6646-9BAF-C5ECAA969E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569"/>
          <a:stretch/>
        </p:blipFill>
        <p:spPr>
          <a:xfrm>
            <a:off x="797979" y="5381816"/>
            <a:ext cx="6080358" cy="134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179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Sequencing, The next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900" dirty="0"/>
              <a:t>Massively parallel, millions to billions of reads per analysis run</a:t>
            </a:r>
            <a:endParaRPr lang="en-US" sz="2500" dirty="0"/>
          </a:p>
          <a:p>
            <a:pPr lvl="1"/>
            <a:r>
              <a:rPr lang="en-US" sz="2500" dirty="0"/>
              <a:t>A read is a single stretch of sequence</a:t>
            </a:r>
          </a:p>
          <a:p>
            <a:pPr lvl="1"/>
            <a:r>
              <a:rPr lang="en-US" sz="2500" dirty="0"/>
              <a:t>75-150 bases long</a:t>
            </a:r>
          </a:p>
          <a:p>
            <a:r>
              <a:rPr lang="en-US" sz="2900" dirty="0"/>
              <a:t>500 million reads for $2500</a:t>
            </a:r>
          </a:p>
          <a:p>
            <a:pPr lvl="1"/>
            <a:r>
              <a:rPr lang="en-US" sz="2500" dirty="0"/>
              <a:t>200,000 reads/dollar</a:t>
            </a:r>
          </a:p>
          <a:p>
            <a:r>
              <a:rPr lang="en-US" sz="2900" dirty="0"/>
              <a:t>Typical read by Sanger method $5 each</a:t>
            </a:r>
          </a:p>
          <a:p>
            <a:pPr lvl="1"/>
            <a:r>
              <a:rPr lang="en-US" sz="2500" dirty="0"/>
              <a:t>But covers 500-1000 bases</a:t>
            </a:r>
          </a:p>
        </p:txBody>
      </p:sp>
    </p:spTree>
    <p:extLst>
      <p:ext uri="{BB962C8B-B14F-4D97-AF65-F5344CB8AC3E}">
        <p14:creationId xmlns:p14="http://schemas.microsoft.com/office/powerpoint/2010/main" val="200643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On board amplification</a:t>
            </a:r>
          </a:p>
          <a:p>
            <a:pPr lvl="1"/>
            <a:r>
              <a:rPr lang="en-US" dirty="0"/>
              <a:t>In a flow cell</a:t>
            </a:r>
          </a:p>
          <a:p>
            <a:r>
              <a:rPr lang="en-US" dirty="0"/>
              <a:t>Uses PCR</a:t>
            </a:r>
          </a:p>
          <a:p>
            <a:r>
              <a:rPr lang="en-US" dirty="0"/>
              <a:t>Florescence based sequencing</a:t>
            </a:r>
          </a:p>
          <a:p>
            <a:r>
              <a:rPr lang="en-US" dirty="0"/>
              <a:t>Imaging to detect sequence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Content Placeholder 7"/>
          <p:cNvPicPr>
            <a:picLocks noGrp="1"/>
          </p:cNvPicPr>
          <p:nvPr>
            <p:ph sz="half" idx="2"/>
          </p:nvPr>
        </p:nvPicPr>
        <p:blipFill rotWithShape="1">
          <a:blip r:embed="rId2"/>
          <a:srcRect t="-3382" b="26474"/>
          <a:stretch/>
        </p:blipFill>
        <p:spPr>
          <a:xfrm>
            <a:off x="6512104" y="1600201"/>
            <a:ext cx="3616821" cy="3044309"/>
          </a:xfrm>
          <a:prstGeom prst="rect">
            <a:avLst/>
          </a:prstGeom>
          <a:ln>
            <a:noFill/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579" y="4801733"/>
            <a:ext cx="2421397" cy="199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89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Sequencing, </a:t>
            </a:r>
            <a:r>
              <a:rPr lang="en-US" dirty="0" err="1"/>
              <a:t>Illumina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4432472"/>
            <a:ext cx="8421288" cy="2085578"/>
          </a:xfrm>
        </p:spPr>
        <p:txBody>
          <a:bodyPr>
            <a:normAutofit/>
          </a:bodyPr>
          <a:lstStyle/>
          <a:p>
            <a:r>
              <a:rPr lang="en-US" dirty="0"/>
              <a:t>Sequences are randomly spaced on a flat surface</a:t>
            </a:r>
          </a:p>
          <a:p>
            <a:r>
              <a:rPr lang="en-US" dirty="0"/>
              <a:t>Use PCR to build the sequence colony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47" y="1417639"/>
            <a:ext cx="2318497" cy="30148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370" y="1417638"/>
            <a:ext cx="2207118" cy="30091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0503" y="1664351"/>
            <a:ext cx="2010427" cy="22172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8135" y="1664353"/>
            <a:ext cx="1750287" cy="221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11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Sequencing cycle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5366" y="1600201"/>
            <a:ext cx="5125435" cy="4525963"/>
          </a:xfrm>
        </p:spPr>
        <p:txBody>
          <a:bodyPr>
            <a:normAutofit/>
          </a:bodyPr>
          <a:lstStyle/>
          <a:p>
            <a:r>
              <a:rPr lang="en-US" dirty="0"/>
              <a:t>Labeled nucleotides are added</a:t>
            </a:r>
          </a:p>
          <a:p>
            <a:r>
              <a:rPr lang="en-US" dirty="0"/>
              <a:t>Polymerase incorporates</a:t>
            </a:r>
          </a:p>
          <a:p>
            <a:r>
              <a:rPr lang="en-US" dirty="0"/>
              <a:t>Each colony should have one new nucleotide added</a:t>
            </a:r>
          </a:p>
          <a:p>
            <a:r>
              <a:rPr lang="en-US" dirty="0"/>
              <a:t>The flow cell is imaged </a:t>
            </a:r>
          </a:p>
          <a:p>
            <a:r>
              <a:rPr lang="en-US" dirty="0"/>
              <a:t>The dye is cleaved and washed</a:t>
            </a:r>
          </a:p>
          <a:p>
            <a:r>
              <a:rPr lang="en-US" dirty="0"/>
              <a:t>Repeat the cycle</a:t>
            </a:r>
          </a:p>
          <a:p>
            <a:r>
              <a:rPr lang="en-US" dirty="0"/>
              <a:t>The order of the images is the sequence</a:t>
            </a: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303" y="1627738"/>
            <a:ext cx="1535384" cy="490981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42942" y="1860653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42942" y="2802867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42942" y="3745081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3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742943" y="4687295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4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742942" y="5629509"/>
            <a:ext cx="964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Round 5</a:t>
            </a:r>
          </a:p>
        </p:txBody>
      </p:sp>
    </p:spTree>
    <p:extLst>
      <p:ext uri="{BB962C8B-B14F-4D97-AF65-F5344CB8AC3E}">
        <p14:creationId xmlns:p14="http://schemas.microsoft.com/office/powerpoint/2010/main" val="2597877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BA1BB-2E89-6D43-B7EC-623460044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FASTQ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A50C-5663-0242-9343-AD9B3E518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sequence data with quality scores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53DF12-866A-A84D-8924-56958C1C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973" y="3033485"/>
            <a:ext cx="10062053" cy="256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89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rcRect l="2608" t="2427" r="1865"/>
          <a:stretch>
            <a:fillRect/>
          </a:stretch>
        </p:blipFill>
        <p:spPr>
          <a:xfrm>
            <a:off x="1698783" y="1269455"/>
            <a:ext cx="5461636" cy="3821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2509718" y="5402344"/>
            <a:ext cx="4650701" cy="923330"/>
          </a:xfrm>
          <a:prstGeom prst="rect">
            <a:avLst/>
          </a:prstGeom>
          <a:ln w="571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Many Mapping tools have been developed to assist with mapping of transcriptome data.</a:t>
            </a:r>
          </a:p>
          <a:p>
            <a:pPr algn="ctr"/>
            <a:r>
              <a:rPr lang="en-CA" dirty="0">
                <a:solidFill>
                  <a:schemeClr val="bg2">
                    <a:lumMod val="50000"/>
                  </a:schemeClr>
                </a:solidFill>
              </a:rPr>
              <a:t>These trade speed and accuracy.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r="9288"/>
          <a:stretch/>
        </p:blipFill>
        <p:spPr bwMode="auto">
          <a:xfrm>
            <a:off x="7160418" y="1590674"/>
            <a:ext cx="3215482" cy="2625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572626" y="1590676"/>
            <a:ext cx="109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FASTQ Format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85349" y="5402344"/>
            <a:ext cx="2579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i="1" dirty="0"/>
              <a:t>BOWTIE2, BWA, TOPHAT, SHRIMP, STAR,GSNAP, HISAT2, SAILFISH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Alignment</a:t>
            </a:r>
          </a:p>
        </p:txBody>
      </p:sp>
    </p:spTree>
    <p:extLst>
      <p:ext uri="{BB962C8B-B14F-4D97-AF65-F5344CB8AC3E}">
        <p14:creationId xmlns:p14="http://schemas.microsoft.com/office/powerpoint/2010/main" val="524580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 table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B09E87-6FBA-BD46-9533-B1883248A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049" y="1302605"/>
            <a:ext cx="7514693" cy="54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535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/>
              <a:t>Normalize or Standardize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131D9-9B90-1F4A-A1A5-7E5D07C26C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800"/>
          <a:stretch/>
        </p:blipFill>
        <p:spPr>
          <a:xfrm>
            <a:off x="7221727" y="69326"/>
            <a:ext cx="4387761" cy="33596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B95A0-B2C5-4D4E-B565-3E46A65C1F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00"/>
          <a:stretch/>
        </p:blipFill>
        <p:spPr>
          <a:xfrm>
            <a:off x="7308813" y="3498326"/>
            <a:ext cx="4387763" cy="3359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78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Normalize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b="1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BC16F-3B21-C343-93AE-54524D5E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135" y="1825625"/>
            <a:ext cx="50419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056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Genome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955" y="1248912"/>
            <a:ext cx="7370901" cy="552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824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9C807-3044-0C4E-8579-C0E1CEE80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F729C8-CF77-2049-8391-46E0D523C5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Normalize</a:t>
            </a:r>
          </a:p>
          <a:p>
            <a:pPr lvl="1"/>
            <a:r>
              <a:rPr lang="en-US" dirty="0"/>
              <a:t>Data collected under different conditions</a:t>
            </a:r>
          </a:p>
          <a:p>
            <a:pPr lvl="1"/>
            <a:r>
              <a:rPr lang="en-US" dirty="0"/>
              <a:t>Range (min and max) and means may be different</a:t>
            </a:r>
          </a:p>
          <a:p>
            <a:pPr lvl="1"/>
            <a:r>
              <a:rPr lang="en-US" dirty="0"/>
              <a:t>Must normalize to make equivalent</a:t>
            </a:r>
          </a:p>
          <a:p>
            <a:r>
              <a:rPr lang="en-US" dirty="0"/>
              <a:t>Normalcy</a:t>
            </a:r>
          </a:p>
          <a:p>
            <a:pPr lvl="1"/>
            <a:r>
              <a:rPr lang="en-US" dirty="0"/>
              <a:t>Is the distribution normal</a:t>
            </a:r>
          </a:p>
          <a:p>
            <a:pPr lvl="1"/>
            <a:r>
              <a:rPr lang="en-US" dirty="0"/>
              <a:t>Transform, typical is log</a:t>
            </a:r>
            <a:r>
              <a:rPr lang="en-US" baseline="-25000" dirty="0"/>
              <a:t>2</a:t>
            </a:r>
          </a:p>
          <a:p>
            <a:r>
              <a:rPr lang="en-US" b="1" dirty="0"/>
              <a:t>Differential expression</a:t>
            </a:r>
          </a:p>
          <a:p>
            <a:pPr lvl="1"/>
            <a:r>
              <a:rPr lang="en-US" dirty="0"/>
              <a:t>Many methods, linear models, t-test</a:t>
            </a:r>
          </a:p>
          <a:p>
            <a:pPr lvl="1"/>
            <a:r>
              <a:rPr lang="en-US" dirty="0"/>
              <a:t>Must correct or adjust the test statistic, FDR, </a:t>
            </a:r>
            <a:r>
              <a:rPr lang="en-US" dirty="0" err="1"/>
              <a:t>Bonferoni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Too many tests, inflates the false positives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79E23-1AA7-7849-8A45-775010007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2" y="2171406"/>
            <a:ext cx="5762922" cy="3554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6163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Microarrays</a:t>
            </a:r>
          </a:p>
          <a:p>
            <a:pPr lvl="1"/>
            <a:r>
              <a:rPr lang="en-US" dirty="0"/>
              <a:t>Fluorescence detection</a:t>
            </a:r>
          </a:p>
          <a:p>
            <a:pPr lvl="1"/>
            <a:r>
              <a:rPr lang="en-US" dirty="0"/>
              <a:t>Continuous data</a:t>
            </a:r>
          </a:p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893B03-8B2B-F449-AA3E-DD081824D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6757" y="1856440"/>
            <a:ext cx="6582491" cy="4059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00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C0ACB-B4E6-5940-9E9C-19E4D65F7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0A976C-0B0B-704C-84D2-A3D9D362C7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468557" cy="4351338"/>
          </a:xfrm>
        </p:spPr>
        <p:txBody>
          <a:bodyPr/>
          <a:lstStyle/>
          <a:p>
            <a:r>
              <a:rPr lang="en-US" dirty="0"/>
              <a:t>Microarrays</a:t>
            </a:r>
          </a:p>
          <a:p>
            <a:pPr lvl="1"/>
            <a:r>
              <a:rPr lang="en-US" dirty="0"/>
              <a:t>Fluorescence detection</a:t>
            </a:r>
          </a:p>
          <a:p>
            <a:pPr lvl="1"/>
            <a:r>
              <a:rPr lang="en-US" dirty="0"/>
              <a:t>Continuous data</a:t>
            </a:r>
          </a:p>
          <a:p>
            <a:r>
              <a:rPr lang="en-US" dirty="0"/>
              <a:t>RNA-sequencing</a:t>
            </a:r>
          </a:p>
          <a:p>
            <a:pPr lvl="1"/>
            <a:r>
              <a:rPr lang="en-US" dirty="0"/>
              <a:t>Counting, integer</a:t>
            </a:r>
          </a:p>
          <a:p>
            <a:pPr lvl="1"/>
            <a:r>
              <a:rPr lang="en-US" dirty="0"/>
              <a:t>heteroskedasticity, variance is dependent on the mean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6C04EC-22A5-0940-AC51-ACD90059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838" y="1270301"/>
            <a:ext cx="4341657" cy="52225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49718D-546A-264D-9475-691316795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09" y="1270301"/>
            <a:ext cx="4444967" cy="522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50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effect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After normalization can still have an issue</a:t>
            </a:r>
          </a:p>
          <a:p>
            <a:r>
              <a:rPr lang="en-US" dirty="0"/>
              <a:t>Batch</a:t>
            </a:r>
          </a:p>
          <a:p>
            <a:pPr lvl="1"/>
            <a:r>
              <a:rPr lang="en-US" dirty="0"/>
              <a:t>A grouping of samples that were analyzed at the same time </a:t>
            </a:r>
          </a:p>
          <a:p>
            <a:r>
              <a:rPr lang="en-US" dirty="0"/>
              <a:t>The batch effect</a:t>
            </a:r>
          </a:p>
          <a:p>
            <a:pPr lvl="1"/>
            <a:r>
              <a:rPr lang="en-US" dirty="0"/>
              <a:t>Presence of multiple batches</a:t>
            </a:r>
          </a:p>
          <a:p>
            <a:pPr lvl="1"/>
            <a:r>
              <a:rPr lang="en-US" dirty="0"/>
              <a:t>Can affect the measurement of some genes in a batch</a:t>
            </a:r>
          </a:p>
          <a:p>
            <a:pPr lvl="1"/>
            <a:r>
              <a:rPr lang="en-US" dirty="0"/>
              <a:t>Each batch can have its own</a:t>
            </a:r>
          </a:p>
          <a:p>
            <a:pPr lvl="1"/>
            <a:r>
              <a:rPr lang="en-US" dirty="0"/>
              <a:t>Possible sources are </a:t>
            </a:r>
          </a:p>
          <a:p>
            <a:pPr lvl="2"/>
            <a:r>
              <a:rPr lang="en-US" dirty="0"/>
              <a:t>Different day, Lot of reagents, Person performing experiment, Different instrument (same model)</a:t>
            </a:r>
          </a:p>
        </p:txBody>
      </p:sp>
    </p:spTree>
    <p:extLst>
      <p:ext uri="{BB962C8B-B14F-4D97-AF65-F5344CB8AC3E}">
        <p14:creationId xmlns:p14="http://schemas.microsoft.com/office/powerpoint/2010/main" val="6087853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1981200" y="1600201"/>
            <a:ext cx="8229600" cy="253120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Experimental design can be used to prevent or compensate for the batch effect</a:t>
            </a:r>
          </a:p>
          <a:p>
            <a:r>
              <a:rPr lang="en-US" dirty="0"/>
              <a:t>Each batch should have all phenotypes represented</a:t>
            </a:r>
          </a:p>
          <a:p>
            <a:r>
              <a:rPr lang="en-US" dirty="0"/>
              <a:t>If each batch is a unique sample type, controls, treatment) batch effect can not be fixed</a:t>
            </a:r>
          </a:p>
          <a:p>
            <a:pPr lvl="1"/>
            <a:r>
              <a:rPr lang="en-US" dirty="0"/>
              <a:t>Both batch and treatment are the same, </a:t>
            </a:r>
            <a:r>
              <a:rPr lang="en-US" b="1" dirty="0"/>
              <a:t>Co-variant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1916" y="4933208"/>
            <a:ext cx="3741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u="sng" dirty="0">
                <a:latin typeface="Arial" panose="020B0604020202020204" pitchFamily="34" charset="0"/>
                <a:cs typeface="Arial" panose="020B0604020202020204" pitchFamily="34" charset="0"/>
              </a:rPr>
              <a:t>Batch Effect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</a:p>
          <a:p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Technical variation in the processing sample (Batch) </a:t>
            </a:r>
            <a:endParaRPr lang="en-CA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130021" y="4206808"/>
            <a:ext cx="5875975" cy="2718611"/>
            <a:chOff x="9305302" y="1109292"/>
            <a:chExt cx="6810375" cy="271861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05302" y="1109292"/>
              <a:ext cx="6810375" cy="257175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2800977" y="3181572"/>
              <a:ext cx="33147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CA" b="1" dirty="0"/>
                <a:t>Requires Randomization </a:t>
              </a: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38966" y="4265706"/>
            <a:ext cx="618713" cy="2322575"/>
            <a:chOff x="5214965" y="4265705"/>
            <a:chExt cx="618713" cy="2322575"/>
          </a:xfrm>
        </p:grpSpPr>
        <p:sp>
          <p:nvSpPr>
            <p:cNvPr id="32" name="Rectangle 31"/>
            <p:cNvSpPr/>
            <p:nvPr/>
          </p:nvSpPr>
          <p:spPr>
            <a:xfrm>
              <a:off x="5214965" y="4265705"/>
              <a:ext cx="618713" cy="23225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/>
            <p:cNvGrpSpPr/>
            <p:nvPr/>
          </p:nvGrpSpPr>
          <p:grpSpPr>
            <a:xfrm>
              <a:off x="5224754" y="4392356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" name="Oval 1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Isosceles Triangle 6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Isosceles Triangle 13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rgbClr val="00800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214966" y="513761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17" name="Oval 16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Isosceles Triangle 19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21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Isosceles Triangle 22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5227029" y="5911883"/>
              <a:ext cx="438305" cy="606853"/>
              <a:chOff x="8535075" y="1912905"/>
              <a:chExt cx="438305" cy="606853"/>
            </a:xfrm>
            <a:solidFill>
              <a:schemeClr val="bg1"/>
            </a:solidFill>
          </p:grpSpPr>
          <p:sp>
            <p:nvSpPr>
              <p:cNvPr id="25" name="Oval 24"/>
              <p:cNvSpPr/>
              <p:nvPr/>
            </p:nvSpPr>
            <p:spPr>
              <a:xfrm>
                <a:off x="8535075" y="1912905"/>
                <a:ext cx="438305" cy="606853"/>
              </a:xfrm>
              <a:prstGeom prst="ellipse">
                <a:avLst/>
              </a:prstGeom>
              <a:grpFill/>
              <a:ln w="19050" cmpd="sng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8686800" y="2003819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8754228" y="2106826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Isosceles Triangle 27"/>
              <p:cNvSpPr/>
              <p:nvPr/>
            </p:nvSpPr>
            <p:spPr>
              <a:xfrm>
                <a:off x="8604103" y="2129238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749548" y="2201045"/>
                <a:ext cx="67428" cy="67428"/>
              </a:xfrm>
              <a:prstGeom prst="ellips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29"/>
              <p:cNvSpPr/>
              <p:nvPr/>
            </p:nvSpPr>
            <p:spPr>
              <a:xfrm>
                <a:off x="8816976" y="2304052"/>
                <a:ext cx="74706" cy="74706"/>
              </a:xfrm>
              <a:prstGeom prst="rect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Isosceles Triangle 30"/>
              <p:cNvSpPr/>
              <p:nvPr/>
            </p:nvSpPr>
            <p:spPr>
              <a:xfrm>
                <a:off x="8666851" y="2326464"/>
                <a:ext cx="121322" cy="104588"/>
              </a:xfrm>
              <a:prstGeom prst="triangle">
                <a:avLst/>
              </a:prstGeom>
              <a:grpFill/>
              <a:ln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7309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batch effect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6549982" y="1600201"/>
            <a:ext cx="3660818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The histogram is the PC % variance</a:t>
            </a:r>
          </a:p>
          <a:p>
            <a:r>
              <a:rPr lang="en-US" dirty="0"/>
              <a:t>The scatter plot are the samples</a:t>
            </a:r>
          </a:p>
          <a:p>
            <a:pPr lvl="1"/>
            <a:r>
              <a:rPr lang="en-US" dirty="0" err="1"/>
              <a:t>Coloured</a:t>
            </a:r>
            <a:r>
              <a:rPr lang="en-US" dirty="0"/>
              <a:t> by phenotype</a:t>
            </a:r>
          </a:p>
          <a:p>
            <a:pPr lvl="1"/>
            <a:r>
              <a:rPr lang="en-US" dirty="0"/>
              <a:t>Numbered by batch</a:t>
            </a:r>
          </a:p>
          <a:p>
            <a:r>
              <a:rPr lang="en-US" dirty="0"/>
              <a:t>After correction the batches intermingle and the dominate component is the phenotype</a:t>
            </a:r>
          </a:p>
          <a:p>
            <a:r>
              <a:rPr lang="en-US" dirty="0"/>
              <a:t>Can be removed as each batch has both phenotypes represented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060" y="1417638"/>
            <a:ext cx="4648923" cy="5440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99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58171-D607-5F41-91A0-DA454A1E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object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548BE-78EC-F74E-A5B6-7D001F462A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Microarrays use the </a:t>
            </a:r>
            <a:r>
              <a:rPr lang="en-US" dirty="0" err="1"/>
              <a:t>ESet</a:t>
            </a:r>
            <a:r>
              <a:rPr lang="en-US" dirty="0"/>
              <a:t> (Expression Set) object</a:t>
            </a:r>
          </a:p>
          <a:p>
            <a:pPr lvl="1"/>
            <a:r>
              <a:rPr lang="en-US" dirty="0"/>
              <a:t>A general object type</a:t>
            </a:r>
          </a:p>
          <a:p>
            <a:r>
              <a:rPr lang="en-US" dirty="0"/>
              <a:t>RNA-seq uses the </a:t>
            </a:r>
            <a:r>
              <a:rPr lang="en-US" dirty="0" err="1"/>
              <a:t>DGEList</a:t>
            </a:r>
            <a:r>
              <a:rPr lang="en-US" dirty="0"/>
              <a:t> (differential gene expression list)</a:t>
            </a:r>
          </a:p>
          <a:p>
            <a:pPr lvl="1"/>
            <a:r>
              <a:rPr lang="en-US" dirty="0"/>
              <a:t>Used by </a:t>
            </a:r>
            <a:r>
              <a:rPr lang="en-US" dirty="0" err="1"/>
              <a:t>edgeR</a:t>
            </a:r>
            <a:r>
              <a:rPr lang="en-US" dirty="0"/>
              <a:t>, </a:t>
            </a:r>
            <a:r>
              <a:rPr lang="en-US" dirty="0" err="1"/>
              <a:t>limma</a:t>
            </a:r>
            <a:endParaRPr lang="en-US" dirty="0"/>
          </a:p>
          <a:p>
            <a:pPr lvl="1"/>
            <a:r>
              <a:rPr lang="en-US" dirty="0"/>
              <a:t>There are other object types in other packages</a:t>
            </a:r>
          </a:p>
          <a:p>
            <a:r>
              <a:rPr lang="en-US" dirty="0"/>
              <a:t>Consists of three main elements</a:t>
            </a:r>
          </a:p>
          <a:p>
            <a:pPr lvl="1"/>
            <a:r>
              <a:rPr lang="en-US" dirty="0"/>
              <a:t>Expression data matrix, columns of samples rows of genes</a:t>
            </a:r>
          </a:p>
          <a:p>
            <a:pPr lvl="1"/>
            <a:r>
              <a:rPr lang="en-US" dirty="0"/>
              <a:t>Phenotype data frame, columns of attributes rows of samples</a:t>
            </a:r>
          </a:p>
          <a:p>
            <a:pPr lvl="1"/>
            <a:r>
              <a:rPr lang="en-US" dirty="0"/>
              <a:t>Feature data frame, columns of attributes, rows of genes</a:t>
            </a:r>
          </a:p>
        </p:txBody>
      </p:sp>
    </p:spTree>
    <p:extLst>
      <p:ext uri="{BB962C8B-B14F-4D97-AF65-F5344CB8AC3E}">
        <p14:creationId xmlns:p14="http://schemas.microsoft.com/office/powerpoint/2010/main" val="543770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BB2EB-8BE8-4DF6-AD39-160F2555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Eset</a:t>
            </a:r>
            <a:r>
              <a:rPr lang="en-CA" dirty="0"/>
              <a:t> objects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E2E71-4B7B-4576-A14E-F51F23FD8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631974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EDAA91-276F-491A-9273-E8064D0B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Expression Set Objects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B6CB398-F6C1-4103-AAE3-1DA42A432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1" y="3035298"/>
            <a:ext cx="4210049" cy="3257380"/>
          </a:xfrm>
        </p:spPr>
        <p:txBody>
          <a:bodyPr/>
          <a:lstStyle/>
          <a:p>
            <a:r>
              <a:rPr lang="en-CA" dirty="0"/>
              <a:t>Complex object</a:t>
            </a:r>
          </a:p>
          <a:p>
            <a:pPr lvl="1"/>
            <a:r>
              <a:rPr lang="en-CA" dirty="0"/>
              <a:t>Multiple “slots” to access different connected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D8FB3C-F8E7-4BBC-8C80-D7E8B8913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62099"/>
            <a:ext cx="2718911" cy="10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E9233B-6D2B-41D4-8120-B0F7368F9C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2474" y="1562099"/>
            <a:ext cx="7419975" cy="47305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E58F87-C2F5-4702-9DE1-EB61E617CC9B}"/>
              </a:ext>
            </a:extLst>
          </p:cNvPr>
          <p:cNvSpPr/>
          <p:nvPr/>
        </p:nvSpPr>
        <p:spPr>
          <a:xfrm>
            <a:off x="4562474" y="2838450"/>
            <a:ext cx="1323976" cy="298155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049FF25-EFCF-4AC0-B9D2-AC7A8BE34D81}"/>
              </a:ext>
            </a:extLst>
          </p:cNvPr>
          <p:cNvSpPr/>
          <p:nvPr/>
        </p:nvSpPr>
        <p:spPr>
          <a:xfrm>
            <a:off x="4562473" y="4416486"/>
            <a:ext cx="1657573" cy="29815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BA5B3F-5C15-4F3A-A0C8-84268C138027}"/>
              </a:ext>
            </a:extLst>
          </p:cNvPr>
          <p:cNvSpPr/>
          <p:nvPr/>
        </p:nvSpPr>
        <p:spPr>
          <a:xfrm>
            <a:off x="4562473" y="2079475"/>
            <a:ext cx="1413026" cy="29815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CC3641-15F5-4DA7-821C-BD5B0DB1CB63}"/>
              </a:ext>
            </a:extLst>
          </p:cNvPr>
          <p:cNvSpPr/>
          <p:nvPr/>
        </p:nvSpPr>
        <p:spPr>
          <a:xfrm>
            <a:off x="6859435" y="2362494"/>
            <a:ext cx="827905" cy="298155"/>
          </a:xfrm>
          <a:prstGeom prst="rect">
            <a:avLst/>
          </a:prstGeom>
          <a:noFill/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B629632-2228-4415-A056-56407AFA637F}"/>
              </a:ext>
            </a:extLst>
          </p:cNvPr>
          <p:cNvCxnSpPr/>
          <p:nvPr/>
        </p:nvCxnSpPr>
        <p:spPr>
          <a:xfrm>
            <a:off x="6624084" y="3429000"/>
            <a:ext cx="2658139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0961EF-BF0A-4773-8C3E-DF90EF9C84E8}"/>
              </a:ext>
            </a:extLst>
          </p:cNvPr>
          <p:cNvCxnSpPr>
            <a:cxnSpLocks/>
          </p:cNvCxnSpPr>
          <p:nvPr/>
        </p:nvCxnSpPr>
        <p:spPr>
          <a:xfrm>
            <a:off x="6859435" y="4974265"/>
            <a:ext cx="3411616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6494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67F8-8BA4-4803-A821-EB7EAAB0F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 err="1"/>
              <a:t>Eset</a:t>
            </a:r>
            <a:endParaRPr lang="en-CA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1A5969-DA59-4440-B6F7-5A7589DD125D}"/>
              </a:ext>
            </a:extLst>
          </p:cNvPr>
          <p:cNvGraphicFramePr>
            <a:graphicFrameLocks noGrp="1"/>
          </p:cNvGraphicFramePr>
          <p:nvPr/>
        </p:nvGraphicFramePr>
        <p:xfrm>
          <a:off x="4953075" y="2080621"/>
          <a:ext cx="1753190" cy="18542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00A8C05-9878-4E1C-9A6F-76F277D79B66}"/>
              </a:ext>
            </a:extLst>
          </p:cNvPr>
          <p:cNvSpPr txBox="1"/>
          <p:nvPr/>
        </p:nvSpPr>
        <p:spPr>
          <a:xfrm>
            <a:off x="4825667" y="4243960"/>
            <a:ext cx="1913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/>
              <a:t>assayData</a:t>
            </a:r>
            <a:endParaRPr lang="en-CA" dirty="0"/>
          </a:p>
          <a:p>
            <a:pPr algn="ctr"/>
            <a:r>
              <a:rPr lang="en-CA" dirty="0" err="1"/>
              <a:t>exprs</a:t>
            </a:r>
            <a:r>
              <a:rPr lang="en-CA" dirty="0"/>
              <a:t>(</a:t>
            </a:r>
            <a:r>
              <a:rPr lang="en-CA" dirty="0" err="1"/>
              <a:t>eset</a:t>
            </a:r>
            <a:r>
              <a:rPr lang="en-CA" dirty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What is the class?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727314-06B6-45B0-B8BD-E00A36728064}"/>
              </a:ext>
            </a:extLst>
          </p:cNvPr>
          <p:cNvSpPr/>
          <p:nvPr/>
        </p:nvSpPr>
        <p:spPr>
          <a:xfrm>
            <a:off x="4953075" y="1662702"/>
            <a:ext cx="175319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0363-6AA6-4016-8B16-616DAA44AADE}"/>
              </a:ext>
            </a:extLst>
          </p:cNvPr>
          <p:cNvSpPr/>
          <p:nvPr/>
        </p:nvSpPr>
        <p:spPr>
          <a:xfrm rot="16200000">
            <a:off x="3769611" y="2842916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75A29-1F33-4AE9-B657-7AF8258D48C6}"/>
              </a:ext>
            </a:extLst>
          </p:cNvPr>
          <p:cNvSpPr txBox="1"/>
          <p:nvPr/>
        </p:nvSpPr>
        <p:spPr>
          <a:xfrm rot="16200000">
            <a:off x="4309763" y="2823055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D6161-7798-4E03-A5F5-3546D69A17FE}"/>
              </a:ext>
            </a:extLst>
          </p:cNvPr>
          <p:cNvSpPr txBox="1"/>
          <p:nvPr/>
        </p:nvSpPr>
        <p:spPr>
          <a:xfrm>
            <a:off x="5383251" y="1642841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649A30-2884-4282-9FB3-A3F0AF6B6491}"/>
              </a:ext>
            </a:extLst>
          </p:cNvPr>
          <p:cNvSpPr txBox="1"/>
          <p:nvPr/>
        </p:nvSpPr>
        <p:spPr>
          <a:xfrm>
            <a:off x="4417826" y="5540138"/>
            <a:ext cx="28801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/>
              <a:t>Central to the </a:t>
            </a:r>
            <a:r>
              <a:rPr lang="en-CA" dirty="0" err="1"/>
              <a:t>expressionSet</a:t>
            </a:r>
            <a:r>
              <a:rPr lang="en-CA" dirty="0"/>
              <a:t> </a:t>
            </a:r>
            <a:br>
              <a:rPr lang="en-CA" dirty="0"/>
            </a:br>
            <a:r>
              <a:rPr lang="en-CA" dirty="0"/>
              <a:t>is the expression matrix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C79731-3367-4809-B3A7-C29A3F3C6104}"/>
              </a:ext>
            </a:extLst>
          </p:cNvPr>
          <p:cNvCxnSpPr>
            <a:cxnSpLocks/>
          </p:cNvCxnSpPr>
          <p:nvPr/>
        </p:nvCxnSpPr>
        <p:spPr>
          <a:xfrm flipH="1">
            <a:off x="3484424" y="2296633"/>
            <a:ext cx="933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FD7660-C58B-4657-805D-443717D75319}"/>
              </a:ext>
            </a:extLst>
          </p:cNvPr>
          <p:cNvGraphicFramePr>
            <a:graphicFrameLocks noGrp="1"/>
          </p:cNvGraphicFramePr>
          <p:nvPr/>
        </p:nvGraphicFramePr>
        <p:xfrm>
          <a:off x="1357519" y="2107388"/>
          <a:ext cx="1753190" cy="18542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0D2CA7-D21F-4220-AA14-EA02A09E585B}"/>
              </a:ext>
            </a:extLst>
          </p:cNvPr>
          <p:cNvSpPr/>
          <p:nvPr/>
        </p:nvSpPr>
        <p:spPr>
          <a:xfrm>
            <a:off x="1357519" y="1689469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36D81D-640E-4415-ADD3-7BB6C86F359E}"/>
              </a:ext>
            </a:extLst>
          </p:cNvPr>
          <p:cNvSpPr/>
          <p:nvPr/>
        </p:nvSpPr>
        <p:spPr>
          <a:xfrm rot="16200000">
            <a:off x="174055" y="2869683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7F534-E01C-4EC6-93F6-BAB27EAFD588}"/>
              </a:ext>
            </a:extLst>
          </p:cNvPr>
          <p:cNvSpPr txBox="1"/>
          <p:nvPr/>
        </p:nvSpPr>
        <p:spPr>
          <a:xfrm rot="16200000">
            <a:off x="714207" y="2849822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F8E51-C25A-4E65-8B6A-6276F0320981}"/>
              </a:ext>
            </a:extLst>
          </p:cNvPr>
          <p:cNvSpPr txBox="1"/>
          <p:nvPr/>
        </p:nvSpPr>
        <p:spPr>
          <a:xfrm>
            <a:off x="1570823" y="1669608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FAE48754-8C9A-41A0-B28E-88067D358680}"/>
              </a:ext>
            </a:extLst>
          </p:cNvPr>
          <p:cNvGraphicFramePr>
            <a:graphicFrameLocks noGrp="1"/>
          </p:cNvGraphicFramePr>
          <p:nvPr/>
        </p:nvGraphicFramePr>
        <p:xfrm>
          <a:off x="8922836" y="2103455"/>
          <a:ext cx="1753190" cy="18542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DFF2343-D601-43EE-8C58-B567EA28D1A5}"/>
              </a:ext>
            </a:extLst>
          </p:cNvPr>
          <p:cNvSpPr/>
          <p:nvPr/>
        </p:nvSpPr>
        <p:spPr>
          <a:xfrm>
            <a:off x="8922836" y="1685536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362C4-2BD8-49D8-948D-355FA861323C}"/>
              </a:ext>
            </a:extLst>
          </p:cNvPr>
          <p:cNvSpPr/>
          <p:nvPr/>
        </p:nvSpPr>
        <p:spPr>
          <a:xfrm rot="16200000">
            <a:off x="7739372" y="2865750"/>
            <a:ext cx="185420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6545F-E71D-43F9-9292-DBD89E3AF5C3}"/>
              </a:ext>
            </a:extLst>
          </p:cNvPr>
          <p:cNvSpPr txBox="1"/>
          <p:nvPr/>
        </p:nvSpPr>
        <p:spPr>
          <a:xfrm rot="16200000">
            <a:off x="8171963" y="2845889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F388D-A185-48E6-9414-7ED0EF5348FB}"/>
              </a:ext>
            </a:extLst>
          </p:cNvPr>
          <p:cNvSpPr txBox="1"/>
          <p:nvPr/>
        </p:nvSpPr>
        <p:spPr>
          <a:xfrm>
            <a:off x="9136140" y="1665675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CF65031-6C11-44FC-BE5F-FDFB251372BA}"/>
              </a:ext>
            </a:extLst>
          </p:cNvPr>
          <p:cNvCxnSpPr>
            <a:cxnSpLocks/>
          </p:cNvCxnSpPr>
          <p:nvPr/>
        </p:nvCxnSpPr>
        <p:spPr>
          <a:xfrm rot="10800000" flipH="1">
            <a:off x="7124303" y="2278913"/>
            <a:ext cx="9334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B9076C1-F6A4-4170-B40E-0F83115BDAF9}"/>
              </a:ext>
            </a:extLst>
          </p:cNvPr>
          <p:cNvSpPr txBox="1"/>
          <p:nvPr/>
        </p:nvSpPr>
        <p:spPr>
          <a:xfrm>
            <a:off x="1265960" y="4238757"/>
            <a:ext cx="1913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/>
              <a:t>featureData</a:t>
            </a:r>
            <a:endParaRPr lang="en-CA" dirty="0"/>
          </a:p>
          <a:p>
            <a:pPr algn="ctr"/>
            <a:r>
              <a:rPr lang="en-CA" dirty="0" err="1"/>
              <a:t>fData</a:t>
            </a:r>
            <a:r>
              <a:rPr lang="en-CA" dirty="0"/>
              <a:t>(</a:t>
            </a:r>
            <a:r>
              <a:rPr lang="en-CA" dirty="0" err="1"/>
              <a:t>eset</a:t>
            </a:r>
            <a:r>
              <a:rPr lang="en-CA" dirty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What is the class?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145DA7-6A7A-4E69-A581-9894F193154C}"/>
              </a:ext>
            </a:extLst>
          </p:cNvPr>
          <p:cNvSpPr txBox="1"/>
          <p:nvPr/>
        </p:nvSpPr>
        <p:spPr>
          <a:xfrm>
            <a:off x="8849014" y="4233554"/>
            <a:ext cx="191379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dirty="0" err="1"/>
              <a:t>phenotypeData</a:t>
            </a:r>
            <a:endParaRPr lang="en-CA" dirty="0"/>
          </a:p>
          <a:p>
            <a:pPr algn="ctr"/>
            <a:r>
              <a:rPr lang="en-CA" dirty="0" err="1"/>
              <a:t>pData</a:t>
            </a:r>
            <a:r>
              <a:rPr lang="en-CA" dirty="0"/>
              <a:t>(</a:t>
            </a:r>
            <a:r>
              <a:rPr lang="en-CA" dirty="0" err="1"/>
              <a:t>eset</a:t>
            </a:r>
            <a:r>
              <a:rPr lang="en-CA" dirty="0"/>
              <a:t>)</a:t>
            </a:r>
          </a:p>
          <a:p>
            <a:pPr algn="ctr"/>
            <a:endParaRPr lang="en-CA" dirty="0"/>
          </a:p>
          <a:p>
            <a:pPr algn="ctr"/>
            <a:r>
              <a:rPr lang="en-CA" dirty="0"/>
              <a:t>What is the class?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37BBD1A-4F3F-451B-B426-CBF0B0BD15D5}"/>
              </a:ext>
            </a:extLst>
          </p:cNvPr>
          <p:cNvSpPr txBox="1"/>
          <p:nvPr/>
        </p:nvSpPr>
        <p:spPr>
          <a:xfrm>
            <a:off x="2918389" y="6296522"/>
            <a:ext cx="6355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CA" b="1" i="1" dirty="0"/>
              <a:t>What is the advantage of keeping these data objects linked?</a:t>
            </a:r>
          </a:p>
        </p:txBody>
      </p:sp>
    </p:spTree>
    <p:extLst>
      <p:ext uri="{BB962C8B-B14F-4D97-AF65-F5344CB8AC3E}">
        <p14:creationId xmlns:p14="http://schemas.microsoft.com/office/powerpoint/2010/main" val="36626288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is regulated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457" y="1600201"/>
            <a:ext cx="5235409" cy="4525963"/>
          </a:xfrm>
        </p:spPr>
        <p:txBody>
          <a:bodyPr/>
          <a:lstStyle/>
          <a:p>
            <a:r>
              <a:rPr lang="en-US" dirty="0"/>
              <a:t>Different regions of the genome</a:t>
            </a:r>
          </a:p>
          <a:p>
            <a:r>
              <a:rPr lang="en-US" dirty="0"/>
              <a:t>Co-ordinate expression</a:t>
            </a:r>
          </a:p>
          <a:p>
            <a:r>
              <a:rPr lang="en-US" dirty="0"/>
              <a:t>Activators, repressors</a:t>
            </a:r>
          </a:p>
          <a:p>
            <a:r>
              <a:rPr lang="en-US" dirty="0"/>
              <a:t>Enhancers, promoter</a:t>
            </a:r>
          </a:p>
        </p:txBody>
      </p:sp>
      <p:sp>
        <p:nvSpPr>
          <p:cNvPr id="4" name="TextShape 3"/>
          <p:cNvSpPr txBox="1"/>
          <p:nvPr/>
        </p:nvSpPr>
        <p:spPr>
          <a:xfrm>
            <a:off x="6389316" y="6322690"/>
            <a:ext cx="4287601" cy="53531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CA" sz="1400" i="1" dirty="0">
                <a:latin typeface="Arial"/>
              </a:rPr>
              <a:t>Wyeth W. Wasserman &amp; </a:t>
            </a:r>
            <a:r>
              <a:rPr lang="en-CA" sz="1400" i="1" dirty="0" err="1">
                <a:latin typeface="Arial"/>
              </a:rPr>
              <a:t>Albin</a:t>
            </a:r>
            <a:r>
              <a:rPr lang="en-CA" sz="1400" i="1" dirty="0">
                <a:latin typeface="Arial"/>
              </a:rPr>
              <a:t> </a:t>
            </a:r>
            <a:r>
              <a:rPr lang="en-CA" sz="1400" i="1" dirty="0" err="1">
                <a:latin typeface="Arial"/>
              </a:rPr>
              <a:t>Sandelin</a:t>
            </a:r>
            <a:endParaRPr sz="1400" dirty="0"/>
          </a:p>
          <a:p>
            <a:r>
              <a:rPr lang="en-CA" sz="1400" i="1" dirty="0">
                <a:latin typeface="Arial"/>
              </a:rPr>
              <a:t>Nature Reviews Genetics 5, 276-287 (2004)</a:t>
            </a:r>
            <a:endParaRPr sz="1400" dirty="0"/>
          </a:p>
        </p:txBody>
      </p:sp>
      <p:pic>
        <p:nvPicPr>
          <p:cNvPr id="5" name="Content Placeholder 8"/>
          <p:cNvPicPr>
            <a:picLocks/>
          </p:cNvPicPr>
          <p:nvPr/>
        </p:nvPicPr>
        <p:blipFill rotWithShape="1">
          <a:blip r:embed="rId2"/>
          <a:srcRect t="3299" b="11595"/>
          <a:stretch/>
        </p:blipFill>
        <p:spPr>
          <a:xfrm>
            <a:off x="6073609" y="1600201"/>
            <a:ext cx="5500373" cy="439244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8914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F67F8-8BA4-4803-A821-EB7EAAB0F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Eset</a:t>
            </a:r>
            <a:endParaRPr lang="en-CA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195B6472-52E0-7D45-8CB5-8F2D0FE0A6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05922" cy="4351338"/>
          </a:xfrm>
        </p:spPr>
        <p:txBody>
          <a:bodyPr/>
          <a:lstStyle/>
          <a:p>
            <a:r>
              <a:rPr lang="en-US" dirty="0"/>
              <a:t>The table are held dynamically</a:t>
            </a:r>
          </a:p>
          <a:p>
            <a:r>
              <a:rPr lang="en-US" dirty="0"/>
              <a:t>Processing the samples table automatically processes the gene expression table</a:t>
            </a:r>
          </a:p>
          <a:p>
            <a:r>
              <a:rPr lang="en-US" dirty="0"/>
              <a:t>Similar for the feature table and expression table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1A5969-DA59-4440-B6F7-5A7589DD125D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3899543"/>
          <a:ext cx="1753190" cy="1854200"/>
        </p:xfrm>
        <a:graphic>
          <a:graphicData uri="http://schemas.openxmlformats.org/drawingml/2006/table">
            <a:tbl>
              <a:tblPr bandRow="1">
                <a:tableStyleId>{22838BEF-8BB2-4498-84A7-C5851F593DF1}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9727314-06B6-45B0-B8BD-E00A36728064}"/>
              </a:ext>
            </a:extLst>
          </p:cNvPr>
          <p:cNvSpPr/>
          <p:nvPr/>
        </p:nvSpPr>
        <p:spPr>
          <a:xfrm>
            <a:off x="9269612" y="3481624"/>
            <a:ext cx="175319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520363-6AA6-4016-8B16-616DAA44AADE}"/>
              </a:ext>
            </a:extLst>
          </p:cNvPr>
          <p:cNvSpPr/>
          <p:nvPr/>
        </p:nvSpPr>
        <p:spPr>
          <a:xfrm rot="16200000">
            <a:off x="8086148" y="4661838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975A29-1F33-4AE9-B657-7AF8258D48C6}"/>
              </a:ext>
            </a:extLst>
          </p:cNvPr>
          <p:cNvSpPr txBox="1"/>
          <p:nvPr/>
        </p:nvSpPr>
        <p:spPr>
          <a:xfrm rot="16200000">
            <a:off x="8626300" y="4641977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ED6161-7798-4E03-A5F5-3546D69A17FE}"/>
              </a:ext>
            </a:extLst>
          </p:cNvPr>
          <p:cNvSpPr txBox="1"/>
          <p:nvPr/>
        </p:nvSpPr>
        <p:spPr>
          <a:xfrm>
            <a:off x="9699788" y="346176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graphicFrame>
        <p:nvGraphicFramePr>
          <p:cNvPr id="14" name="Table 4">
            <a:extLst>
              <a:ext uri="{FF2B5EF4-FFF2-40B4-BE49-F238E27FC236}">
                <a16:creationId xmlns:a16="http://schemas.microsoft.com/office/drawing/2014/main" id="{49FD7660-C58B-4657-805D-443717D75319}"/>
              </a:ext>
            </a:extLst>
          </p:cNvPr>
          <p:cNvGraphicFramePr>
            <a:graphicFrameLocks noGrp="1"/>
          </p:cNvGraphicFramePr>
          <p:nvPr/>
        </p:nvGraphicFramePr>
        <p:xfrm>
          <a:off x="5674056" y="3926310"/>
          <a:ext cx="1753190" cy="1854200"/>
        </p:xfrm>
        <a:graphic>
          <a:graphicData uri="http://schemas.openxmlformats.org/drawingml/2006/table">
            <a:tbl>
              <a:tblPr bandRow="1">
                <a:tableStyleId>{16D9F66E-5EB9-4882-86FB-DCBF35E3C3E4}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60D2CA7-D21F-4220-AA14-EA02A09E585B}"/>
              </a:ext>
            </a:extLst>
          </p:cNvPr>
          <p:cNvSpPr/>
          <p:nvPr/>
        </p:nvSpPr>
        <p:spPr>
          <a:xfrm>
            <a:off x="5674056" y="3508391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836D81D-640E-4415-ADD3-7BB6C86F359E}"/>
              </a:ext>
            </a:extLst>
          </p:cNvPr>
          <p:cNvSpPr/>
          <p:nvPr/>
        </p:nvSpPr>
        <p:spPr>
          <a:xfrm rot="16200000">
            <a:off x="4490592" y="4688605"/>
            <a:ext cx="1854200" cy="3296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7F534-E01C-4EC6-93F6-BAB27EAFD588}"/>
              </a:ext>
            </a:extLst>
          </p:cNvPr>
          <p:cNvSpPr txBox="1"/>
          <p:nvPr/>
        </p:nvSpPr>
        <p:spPr>
          <a:xfrm rot="16200000">
            <a:off x="5030744" y="4668744"/>
            <a:ext cx="734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genes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4F8E51-C25A-4E65-8B6A-6276F0320981}"/>
              </a:ext>
            </a:extLst>
          </p:cNvPr>
          <p:cNvSpPr txBox="1"/>
          <p:nvPr/>
        </p:nvSpPr>
        <p:spPr>
          <a:xfrm>
            <a:off x="5887360" y="3488530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graphicFrame>
        <p:nvGraphicFramePr>
          <p:cNvPr id="19" name="Table 4">
            <a:extLst>
              <a:ext uri="{FF2B5EF4-FFF2-40B4-BE49-F238E27FC236}">
                <a16:creationId xmlns:a16="http://schemas.microsoft.com/office/drawing/2014/main" id="{FAE48754-8C9A-41A0-B28E-88067D358680}"/>
              </a:ext>
            </a:extLst>
          </p:cNvPr>
          <p:cNvGraphicFramePr>
            <a:graphicFrameLocks noGrp="1"/>
          </p:cNvGraphicFramePr>
          <p:nvPr/>
        </p:nvGraphicFramePr>
        <p:xfrm>
          <a:off x="9269612" y="1135864"/>
          <a:ext cx="1753190" cy="1828800"/>
        </p:xfrm>
        <a:graphic>
          <a:graphicData uri="http://schemas.openxmlformats.org/drawingml/2006/table">
            <a:tbl>
              <a:tblPr bandRow="1">
                <a:tableStyleId>{8A107856-5554-42FB-B03E-39F5DBC370BA}</a:tableStyleId>
              </a:tblPr>
              <a:tblGrid>
                <a:gridCol w="350638">
                  <a:extLst>
                    <a:ext uri="{9D8B030D-6E8A-4147-A177-3AD203B41FA5}">
                      <a16:colId xmlns:a16="http://schemas.microsoft.com/office/drawing/2014/main" val="2235694575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153454672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4120768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338001831"/>
                    </a:ext>
                  </a:extLst>
                </a:gridCol>
                <a:gridCol w="350638">
                  <a:extLst>
                    <a:ext uri="{9D8B030D-6E8A-4147-A177-3AD203B41FA5}">
                      <a16:colId xmlns:a16="http://schemas.microsoft.com/office/drawing/2014/main" val="4247669883"/>
                    </a:ext>
                  </a:extLst>
                </a:gridCol>
              </a:tblGrid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4565705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8774200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0332496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4404313"/>
                  </a:ext>
                </a:extLst>
              </a:tr>
              <a:tr h="317356"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714840"/>
                  </a:ext>
                </a:extLst>
              </a:tr>
            </a:tbl>
          </a:graphicData>
        </a:graphic>
      </p:graphicFrame>
      <p:sp>
        <p:nvSpPr>
          <p:cNvPr id="20" name="Rectangle 19">
            <a:extLst>
              <a:ext uri="{FF2B5EF4-FFF2-40B4-BE49-F238E27FC236}">
                <a16:creationId xmlns:a16="http://schemas.microsoft.com/office/drawing/2014/main" id="{DDFF2343-D601-43EE-8C58-B567EA28D1A5}"/>
              </a:ext>
            </a:extLst>
          </p:cNvPr>
          <p:cNvSpPr/>
          <p:nvPr/>
        </p:nvSpPr>
        <p:spPr>
          <a:xfrm rot="5400000">
            <a:off x="8046427" y="1865854"/>
            <a:ext cx="1753190" cy="3296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2B362C4-2BD8-49D8-948D-355FA861323C}"/>
              </a:ext>
            </a:extLst>
          </p:cNvPr>
          <p:cNvSpPr/>
          <p:nvPr/>
        </p:nvSpPr>
        <p:spPr>
          <a:xfrm>
            <a:off x="9219108" y="700898"/>
            <a:ext cx="1854200" cy="3296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D6545F-E71D-43F9-9292-DBD89E3AF5C3}"/>
              </a:ext>
            </a:extLst>
          </p:cNvPr>
          <p:cNvSpPr txBox="1"/>
          <p:nvPr/>
        </p:nvSpPr>
        <p:spPr>
          <a:xfrm>
            <a:off x="9651699" y="681037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samples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6EF388D-A185-48E6-9414-7ED0EF5348FB}"/>
              </a:ext>
            </a:extLst>
          </p:cNvPr>
          <p:cNvSpPr txBox="1"/>
          <p:nvPr/>
        </p:nvSpPr>
        <p:spPr>
          <a:xfrm rot="16200000">
            <a:off x="8259731" y="1845993"/>
            <a:ext cx="1326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descriptions</a:t>
            </a:r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C079FAAD-9A4C-224F-B346-700297B28018}"/>
              </a:ext>
            </a:extLst>
          </p:cNvPr>
          <p:cNvSpPr/>
          <p:nvPr/>
        </p:nvSpPr>
        <p:spPr>
          <a:xfrm>
            <a:off x="11233723" y="1194796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0F06CF68-9A25-1E4F-AAD0-234CE0D8E829}"/>
              </a:ext>
            </a:extLst>
          </p:cNvPr>
          <p:cNvSpPr/>
          <p:nvPr/>
        </p:nvSpPr>
        <p:spPr>
          <a:xfrm rot="16200000">
            <a:off x="8208473" y="3876429"/>
            <a:ext cx="494852" cy="43863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2143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793DF-7E6F-0142-84EF-1AD4F70C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DGEList</a:t>
            </a:r>
            <a:r>
              <a:rPr lang="en-US" dirty="0"/>
              <a:t> – Differential Gene Expression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2CACF-86CF-2B40-87D2-BFBC1EC87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14568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Stores similar information</a:t>
            </a:r>
          </a:p>
          <a:p>
            <a:r>
              <a:rPr lang="en-US" dirty="0"/>
              <a:t>Uses a list style object </a:t>
            </a:r>
          </a:p>
          <a:p>
            <a:r>
              <a:rPr lang="en-US" dirty="0"/>
              <a:t>names() accesses the positions</a:t>
            </a:r>
          </a:p>
          <a:p>
            <a:r>
              <a:rPr lang="en-US" dirty="0"/>
              <a:t>Samples is equivalent to phenotype table</a:t>
            </a:r>
          </a:p>
          <a:p>
            <a:r>
              <a:rPr lang="en-US" dirty="0"/>
              <a:t>Counts is same as assay data</a:t>
            </a:r>
          </a:p>
          <a:p>
            <a:r>
              <a:rPr lang="en-US" dirty="0"/>
              <a:t>Genes is same as feature data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8E719A-2B7F-064F-8B45-B1C38993D079}"/>
              </a:ext>
            </a:extLst>
          </p:cNvPr>
          <p:cNvSpPr txBox="1"/>
          <p:nvPr/>
        </p:nvSpPr>
        <p:spPr>
          <a:xfrm>
            <a:off x="6264876" y="2051222"/>
            <a:ext cx="48438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&gt; names(x)</a:t>
            </a:r>
          </a:p>
          <a:p>
            <a:r>
              <a:rPr lang="en-US" sz="2800" dirty="0"/>
              <a:t>[1] "samples" "counts"  "genes"  </a:t>
            </a:r>
          </a:p>
        </p:txBody>
      </p:sp>
    </p:spTree>
    <p:extLst>
      <p:ext uri="{BB962C8B-B14F-4D97-AF65-F5344CB8AC3E}">
        <p14:creationId xmlns:p14="http://schemas.microsoft.com/office/powerpoint/2010/main" val="17608235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8077E-E0BA-E948-880C-2A884C96E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002741" cy="4351338"/>
          </a:xfrm>
        </p:spPr>
        <p:txBody>
          <a:bodyPr/>
          <a:lstStyle/>
          <a:p>
            <a:r>
              <a:rPr lang="en-US" dirty="0"/>
              <a:t>Multiple list slots</a:t>
            </a:r>
          </a:p>
          <a:p>
            <a:r>
              <a:rPr lang="en-US" dirty="0"/>
              <a:t>The samples slot is updated by different functions</a:t>
            </a:r>
          </a:p>
          <a:p>
            <a:r>
              <a:rPr lang="en-US" dirty="0" err="1"/>
              <a:t>lib.size</a:t>
            </a:r>
            <a:r>
              <a:rPr lang="en-US" dirty="0"/>
              <a:t> is calculated automatically</a:t>
            </a:r>
          </a:p>
          <a:p>
            <a:r>
              <a:rPr lang="en-US" dirty="0" err="1"/>
              <a:t>Norm.factors</a:t>
            </a:r>
            <a:r>
              <a:rPr lang="en-US" dirty="0"/>
              <a:t> are calculated by a </a:t>
            </a:r>
            <a:r>
              <a:rPr lang="en-US" dirty="0" err="1"/>
              <a:t>funciton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9D63125-B4F1-3C4A-98CF-F784DAEE85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DGEList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73E0D7-12C9-2042-959E-C6EEDC666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0877" y="571964"/>
            <a:ext cx="6947081" cy="592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36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A7519-AA71-744D-97C3-6B702BC70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voom</a:t>
            </a:r>
            <a:r>
              <a:rPr lang="en-US" dirty="0"/>
              <a:t> object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BB1E4-CBD6-C545-988C-1D677A3D86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701527" cy="4351338"/>
          </a:xfrm>
        </p:spPr>
        <p:txBody>
          <a:bodyPr>
            <a:normAutofit fontScale="85000" lnSpcReduction="20000"/>
          </a:bodyPr>
          <a:lstStyle/>
          <a:p>
            <a:r>
              <a:rPr lang="en-US" dirty="0" err="1"/>
              <a:t>Voom</a:t>
            </a:r>
            <a:r>
              <a:rPr lang="en-US" dirty="0"/>
              <a:t> is similar to the </a:t>
            </a:r>
            <a:r>
              <a:rPr lang="en-US" dirty="0" err="1"/>
              <a:t>DGEList</a:t>
            </a:r>
            <a:r>
              <a:rPr lang="en-US" dirty="0"/>
              <a:t> object </a:t>
            </a:r>
          </a:p>
          <a:p>
            <a:r>
              <a:rPr lang="en-US" dirty="0"/>
              <a:t>An </a:t>
            </a:r>
            <a:r>
              <a:rPr lang="en-US" dirty="0" err="1"/>
              <a:t>EList</a:t>
            </a:r>
            <a:r>
              <a:rPr lang="en-US" dirty="0"/>
              <a:t> (Expression List)</a:t>
            </a:r>
          </a:p>
          <a:p>
            <a:r>
              <a:rPr lang="en-US" dirty="0"/>
              <a:t>Genes is the genes table,</a:t>
            </a:r>
          </a:p>
          <a:p>
            <a:r>
              <a:rPr lang="en-US" dirty="0"/>
              <a:t>Targets is the samples table</a:t>
            </a:r>
          </a:p>
          <a:p>
            <a:r>
              <a:rPr lang="en-US" dirty="0"/>
              <a:t>E is the expression matrix</a:t>
            </a:r>
          </a:p>
          <a:p>
            <a:r>
              <a:rPr lang="en-US" dirty="0"/>
              <a:t>Weights are to transform the data</a:t>
            </a:r>
          </a:p>
          <a:p>
            <a:r>
              <a:rPr lang="en-US" dirty="0"/>
              <a:t>Design is the the experiment design, samples batches etc.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4069C7-0F2E-2A4B-936F-52CE768C28EC}"/>
              </a:ext>
            </a:extLst>
          </p:cNvPr>
          <p:cNvSpPr/>
          <p:nvPr/>
        </p:nvSpPr>
        <p:spPr>
          <a:xfrm>
            <a:off x="5558971" y="2060807"/>
            <a:ext cx="57948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&gt; names(v)</a:t>
            </a:r>
          </a:p>
          <a:p>
            <a:r>
              <a:rPr lang="en-US" sz="2800" dirty="0"/>
              <a:t>[1] "genes"   "targets" "E”</a:t>
            </a:r>
          </a:p>
          <a:p>
            <a:r>
              <a:rPr lang="en-US" sz="2800" dirty="0"/>
              <a:t>[4] "weights" "design" </a:t>
            </a:r>
          </a:p>
        </p:txBody>
      </p:sp>
    </p:spTree>
    <p:extLst>
      <p:ext uri="{BB962C8B-B14F-4D97-AF65-F5344CB8AC3E}">
        <p14:creationId xmlns:p14="http://schemas.microsoft.com/office/powerpoint/2010/main" val="19773396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0BB2EB-8BE8-4DF6-AD39-160F2555E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Limma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CE2E71-4B7B-4576-A14E-F51F23FD8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19403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Design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5430" y="1825625"/>
            <a:ext cx="5979378" cy="4351338"/>
          </a:xfrm>
        </p:spPr>
        <p:txBody>
          <a:bodyPr>
            <a:normAutofit/>
          </a:bodyPr>
          <a:lstStyle/>
          <a:p>
            <a:r>
              <a:rPr lang="en-CA" dirty="0" err="1"/>
              <a:t>Limma</a:t>
            </a:r>
            <a:r>
              <a:rPr lang="en-CA" dirty="0"/>
              <a:t> uses linear models</a:t>
            </a:r>
          </a:p>
          <a:p>
            <a:pPr lvl="1"/>
            <a:r>
              <a:rPr lang="en-CA" dirty="0"/>
              <a:t>y=</a:t>
            </a:r>
            <a:r>
              <a:rPr lang="en-CA" dirty="0" err="1"/>
              <a:t>mx+b</a:t>
            </a:r>
            <a:endParaRPr lang="en-CA" dirty="0"/>
          </a:p>
          <a:p>
            <a:r>
              <a:rPr lang="en-CA" dirty="0"/>
              <a:t>Sample annotation used</a:t>
            </a:r>
          </a:p>
          <a:p>
            <a:r>
              <a:rPr lang="en-CA" dirty="0"/>
              <a:t>Categorical or continuous variables</a:t>
            </a:r>
          </a:p>
          <a:p>
            <a:r>
              <a:rPr lang="en-CA" dirty="0"/>
              <a:t>Solving for </a:t>
            </a:r>
          </a:p>
          <a:p>
            <a:pPr lvl="1"/>
            <a:r>
              <a:rPr lang="en-CA" dirty="0"/>
              <a:t>Differentiation expression</a:t>
            </a:r>
          </a:p>
          <a:p>
            <a:pPr lvl="1"/>
            <a:r>
              <a:rPr lang="en-CA" dirty="0"/>
              <a:t>E.g., Healthy vs Sick</a:t>
            </a:r>
          </a:p>
          <a:p>
            <a:pPr lvl="1"/>
            <a:r>
              <a:rPr lang="en-CA" dirty="0"/>
              <a:t>Adjusting (for a technical or confounding variable, batch, weight, age </a:t>
            </a:r>
            <a:r>
              <a:rPr lang="en-CA" dirty="0" err="1"/>
              <a:t>etc</a:t>
            </a:r>
            <a:r>
              <a:rPr lang="en-CA" dirty="0"/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8C708-21A2-42B9-84AB-3CB20DA5F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808" y="1302569"/>
            <a:ext cx="5548423" cy="451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5343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FD889F-056F-422B-97A2-DFDC7C8DF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Contrast matrix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10204AC-B47C-4EC8-9C34-2D503B2C2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230" y="1690688"/>
            <a:ext cx="5221898" cy="4486275"/>
          </a:xfrm>
        </p:spPr>
        <p:txBody>
          <a:bodyPr>
            <a:normAutofit lnSpcReduction="10000"/>
          </a:bodyPr>
          <a:lstStyle/>
          <a:p>
            <a:r>
              <a:rPr lang="en-CA" dirty="0"/>
              <a:t>The question you are asking</a:t>
            </a:r>
          </a:p>
          <a:p>
            <a:r>
              <a:rPr lang="en-CA" dirty="0"/>
              <a:t>Data is log transformed</a:t>
            </a:r>
          </a:p>
          <a:p>
            <a:r>
              <a:rPr lang="en-CA" dirty="0"/>
              <a:t>Log(a/b)</a:t>
            </a:r>
          </a:p>
          <a:p>
            <a:r>
              <a:rPr lang="en-CA" dirty="0"/>
              <a:t>Log(a) – Log(b)</a:t>
            </a:r>
          </a:p>
          <a:p>
            <a:r>
              <a:rPr lang="en-CA" dirty="0"/>
              <a:t>All values in the design matrix are modelled</a:t>
            </a:r>
          </a:p>
          <a:p>
            <a:pPr lvl="1"/>
            <a:r>
              <a:rPr lang="en-CA" dirty="0"/>
              <a:t>If not part of the contrast they are used as a adjustments/corrections</a:t>
            </a:r>
          </a:p>
          <a:p>
            <a:r>
              <a:rPr lang="en-CA" dirty="0"/>
              <a:t>Order affects direction of change</a:t>
            </a:r>
          </a:p>
          <a:p>
            <a:r>
              <a:rPr lang="en-CA" dirty="0"/>
              <a:t>What is up or down?</a:t>
            </a:r>
          </a:p>
          <a:p>
            <a:endParaRPr lang="en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13FC37-F138-413A-838C-4BF6C50C5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9857" y="2503540"/>
            <a:ext cx="6782143" cy="2126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9718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EFC66C-3DA2-0C4A-B65C-D88772AB6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Differential expression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3F47FE-FA39-9946-B253-8BF647A620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473798"/>
            <a:ext cx="5181600" cy="501907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Lots of tests</a:t>
            </a:r>
          </a:p>
          <a:p>
            <a:r>
              <a:rPr lang="en-US" dirty="0"/>
              <a:t>Need to reconsider errors </a:t>
            </a:r>
          </a:p>
          <a:p>
            <a:pPr lvl="1"/>
            <a:r>
              <a:rPr lang="en-US" dirty="0"/>
              <a:t>Type I, False positives </a:t>
            </a:r>
          </a:p>
          <a:p>
            <a:pPr lvl="1"/>
            <a:r>
              <a:rPr lang="en-US" dirty="0"/>
              <a:t>Type II, False negatives</a:t>
            </a:r>
          </a:p>
          <a:p>
            <a:r>
              <a:rPr lang="en-US" dirty="0"/>
              <a:t>If you test 1 comparison, a p-value of 0.05 means</a:t>
            </a:r>
          </a:p>
          <a:p>
            <a:pPr lvl="1"/>
            <a:r>
              <a:rPr lang="en-US" dirty="0"/>
              <a:t>A 5% chance that this could be discovered by chance given the data’s distributions. </a:t>
            </a:r>
          </a:p>
          <a:p>
            <a:pPr lvl="1"/>
            <a:r>
              <a:rPr lang="en-US" dirty="0"/>
              <a:t>Note reducing type I error (lower p values) increases type II error</a:t>
            </a:r>
          </a:p>
          <a:p>
            <a:r>
              <a:rPr lang="en-US" dirty="0"/>
              <a:t>Family wise error rate</a:t>
            </a:r>
          </a:p>
          <a:p>
            <a:pPr lvl="1"/>
            <a:endParaRPr lang="en-US" dirty="0"/>
          </a:p>
          <a:p>
            <a:r>
              <a:rPr lang="en-US" dirty="0"/>
              <a:t>Adjust the p-value to account for all of these tests</a:t>
            </a:r>
          </a:p>
        </p:txBody>
      </p:sp>
      <p:pic>
        <p:nvPicPr>
          <p:cNvPr id="1026" name="Picture 2" descr="Statistical Hypotheses and Error - Stats - Medbullets Step 1">
            <a:extLst>
              <a:ext uri="{FF2B5EF4-FFF2-40B4-BE49-F238E27FC236}">
                <a16:creationId xmlns:a16="http://schemas.microsoft.com/office/drawing/2014/main" id="{51F11A60-5206-F643-8350-3416C02E88B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9" t="7832" r="16317" b="12991"/>
          <a:stretch/>
        </p:blipFill>
        <p:spPr bwMode="auto">
          <a:xfrm>
            <a:off x="6172202" y="365125"/>
            <a:ext cx="5750307" cy="4081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AF307EA-61EF-F044-8DBA-4CDB34F6D6EB}"/>
              </a:ext>
            </a:extLst>
          </p:cNvPr>
          <p:cNvSpPr txBox="1"/>
          <p:nvPr/>
        </p:nvSpPr>
        <p:spPr>
          <a:xfrm>
            <a:off x="6444343" y="4717143"/>
            <a:ext cx="531222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Family wise error rate</a:t>
            </a:r>
          </a:p>
          <a:p>
            <a:endParaRPr lang="en-US" dirty="0"/>
          </a:p>
          <a:p>
            <a:r>
              <a:rPr lang="en-US" sz="2000" dirty="0"/>
              <a:t>1-(.95)</a:t>
            </a:r>
            <a:r>
              <a:rPr lang="en-US" sz="2000" baseline="30000" dirty="0"/>
              <a:t>n</a:t>
            </a:r>
            <a:endParaRPr lang="en-US" sz="2000" dirty="0"/>
          </a:p>
          <a:p>
            <a:r>
              <a:rPr lang="en-US" sz="2000" dirty="0"/>
              <a:t>N is the number of tests</a:t>
            </a:r>
          </a:p>
          <a:p>
            <a:r>
              <a:rPr lang="en-US" sz="2000" dirty="0"/>
              <a:t>2 tests is a 0.0975 frequency of false discovery</a:t>
            </a:r>
          </a:p>
        </p:txBody>
      </p:sp>
    </p:spTree>
    <p:extLst>
      <p:ext uri="{BB962C8B-B14F-4D97-AF65-F5344CB8AC3E}">
        <p14:creationId xmlns:p14="http://schemas.microsoft.com/office/powerpoint/2010/main" val="17732216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4F3A10C6-666F-E94F-BC98-A595A35B7F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531663" y="320636"/>
            <a:ext cx="5181600" cy="3291456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8956BBF9-9EE3-C540-9F6E-17B91A0B32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31663" y="3612093"/>
            <a:ext cx="5181600" cy="32159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AD5E336-05E4-C547-A4C2-850EFABA1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tail of two p-values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58036B-9122-554D-8749-8D0A7A4C2516}"/>
              </a:ext>
            </a:extLst>
          </p:cNvPr>
          <p:cNvCxnSpPr>
            <a:cxnSpLocks/>
          </p:cNvCxnSpPr>
          <p:nvPr/>
        </p:nvCxnSpPr>
        <p:spPr>
          <a:xfrm>
            <a:off x="7614793" y="365124"/>
            <a:ext cx="0" cy="264382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5D6B2C-C2A5-D14A-9AA6-A68C63E1FE4E}"/>
              </a:ext>
            </a:extLst>
          </p:cNvPr>
          <p:cNvCxnSpPr>
            <a:cxnSpLocks/>
          </p:cNvCxnSpPr>
          <p:nvPr/>
        </p:nvCxnSpPr>
        <p:spPr>
          <a:xfrm>
            <a:off x="7613768" y="4102549"/>
            <a:ext cx="0" cy="2235030"/>
          </a:xfrm>
          <a:prstGeom prst="line">
            <a:avLst/>
          </a:prstGeom>
          <a:ln w="38100">
            <a:solidFill>
              <a:srgbClr val="FF090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60119A04-66CD-7445-B0DE-C928432616C7}"/>
              </a:ext>
            </a:extLst>
          </p:cNvPr>
          <p:cNvSpPr txBox="1">
            <a:spLocks/>
          </p:cNvSpPr>
          <p:nvPr/>
        </p:nvSpPr>
        <p:spPr>
          <a:xfrm>
            <a:off x="623880" y="1817069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Adjusting can be as simple as dividing</a:t>
            </a:r>
          </a:p>
          <a:p>
            <a:r>
              <a:rPr lang="en-US" dirty="0"/>
              <a:t>0.05/20,000 = 2.5 x 10</a:t>
            </a:r>
            <a:r>
              <a:rPr lang="en-US" sz="3100" baseline="30000" dirty="0"/>
              <a:t>-6</a:t>
            </a:r>
            <a:r>
              <a:rPr lang="en-US" sz="3100" dirty="0"/>
              <a:t>, new threshold</a:t>
            </a:r>
          </a:p>
          <a:p>
            <a:r>
              <a:rPr lang="en-US" sz="3100" dirty="0"/>
              <a:t>But we generally apply other methods like</a:t>
            </a:r>
          </a:p>
          <a:p>
            <a:r>
              <a:rPr lang="en-US" sz="3100" dirty="0"/>
              <a:t>FDR, </a:t>
            </a:r>
            <a:r>
              <a:rPr lang="en-US" sz="3100" dirty="0" err="1"/>
              <a:t>Bonferoni</a:t>
            </a:r>
            <a:r>
              <a:rPr lang="en-US" sz="3100" dirty="0"/>
              <a:t>, Holm</a:t>
            </a:r>
          </a:p>
          <a:p>
            <a:r>
              <a:rPr lang="en-US" sz="3100" dirty="0"/>
              <a:t>These will give different results</a:t>
            </a:r>
          </a:p>
          <a:p>
            <a:r>
              <a:rPr lang="en-US" sz="3100" dirty="0"/>
              <a:t>Considered conservative or liberal</a:t>
            </a:r>
          </a:p>
        </p:txBody>
      </p:sp>
    </p:spTree>
    <p:extLst>
      <p:ext uri="{BB962C8B-B14F-4D97-AF65-F5344CB8AC3E}">
        <p14:creationId xmlns:p14="http://schemas.microsoft.com/office/powerpoint/2010/main" val="286819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E7DC224-0E23-A54C-B6AA-3E53F103F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gene expression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F1C323-2024-0242-B815-E35EE3674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Assay of the RNA in cells/tissues</a:t>
            </a:r>
          </a:p>
          <a:p>
            <a:r>
              <a:rPr lang="en-US" dirty="0"/>
              <a:t>Avoid or track and correct for batches</a:t>
            </a:r>
          </a:p>
          <a:p>
            <a:r>
              <a:rPr lang="en-US" dirty="0"/>
              <a:t>Adjust for possible confounding variables</a:t>
            </a:r>
          </a:p>
          <a:p>
            <a:r>
              <a:rPr lang="en-US" dirty="0"/>
              <a:t>Adjust the p-value for multiple testing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1552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Transcriptome, the transcribed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40521" y="1600201"/>
            <a:ext cx="8896830" cy="220796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In the case of gene expression we are looking only at the transcribed regions (exons)</a:t>
            </a:r>
          </a:p>
          <a:p>
            <a:pPr lvl="1"/>
            <a:r>
              <a:rPr lang="en-US" dirty="0"/>
              <a:t>Total of all expressed RNA is the transcriptome</a:t>
            </a:r>
          </a:p>
          <a:p>
            <a:pPr lvl="1"/>
            <a:r>
              <a:rPr lang="en-US" dirty="0"/>
              <a:t>Transcribed but, spliced out are the introns</a:t>
            </a:r>
          </a:p>
          <a:p>
            <a:pPr lvl="1"/>
            <a:r>
              <a:rPr lang="en-US" dirty="0"/>
              <a:t>Introns can contain other used transcription products like small RNAs (microRNAs and </a:t>
            </a:r>
            <a:r>
              <a:rPr lang="en-US" dirty="0" err="1"/>
              <a:t>piwi</a:t>
            </a:r>
            <a:r>
              <a:rPr lang="en-US" dirty="0"/>
              <a:t> RNA)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976358" y="5335014"/>
            <a:ext cx="5640778" cy="0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5942587" y="5222634"/>
            <a:ext cx="531306" cy="22476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865040" y="5222634"/>
            <a:ext cx="605526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714138" y="5222634"/>
            <a:ext cx="632568" cy="23599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/>
          <p:nvPr/>
        </p:nvCxnSpPr>
        <p:spPr>
          <a:xfrm rot="5400000" flipH="1" flipV="1">
            <a:off x="3257584" y="4930441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662160" y="4588447"/>
            <a:ext cx="509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TSS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836893" y="6085678"/>
            <a:ext cx="6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778282" y="4250545"/>
            <a:ext cx="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intron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469100" y="5222634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6473893" y="5211396"/>
            <a:ext cx="816693" cy="2472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3191511" y="60856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5’ UTR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490367" y="60838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3’ UTR</a:t>
            </a:r>
          </a:p>
        </p:txBody>
      </p:sp>
      <p:cxnSp>
        <p:nvCxnSpPr>
          <p:cNvPr id="30" name="Curved Connector 29"/>
          <p:cNvCxnSpPr>
            <a:stCxn id="26" idx="0"/>
            <a:endCxn id="24" idx="2"/>
          </p:cNvCxnSpPr>
          <p:nvPr/>
        </p:nvCxnSpPr>
        <p:spPr>
          <a:xfrm rot="16200000" flipV="1">
            <a:off x="3278098" y="5772156"/>
            <a:ext cx="627047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31"/>
          <p:cNvCxnSpPr>
            <a:stCxn id="28" idx="0"/>
            <a:endCxn id="25" idx="2"/>
          </p:cNvCxnSpPr>
          <p:nvPr/>
        </p:nvCxnSpPr>
        <p:spPr>
          <a:xfrm rot="16200000" flipV="1">
            <a:off x="6573743" y="5767131"/>
            <a:ext cx="625233" cy="8237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34"/>
          <p:cNvCxnSpPr>
            <a:stCxn id="22" idx="1"/>
            <a:endCxn id="13" idx="2"/>
          </p:cNvCxnSpPr>
          <p:nvPr/>
        </p:nvCxnSpPr>
        <p:spPr>
          <a:xfrm rot="10800000">
            <a:off x="4030422" y="5458632"/>
            <a:ext cx="806470" cy="81171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22" idx="0"/>
            <a:endCxn id="11" idx="2"/>
          </p:cNvCxnSpPr>
          <p:nvPr/>
        </p:nvCxnSpPr>
        <p:spPr>
          <a:xfrm rot="5400000" flipH="1" flipV="1">
            <a:off x="4849449" y="5767326"/>
            <a:ext cx="627046" cy="966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22" idx="3"/>
            <a:endCxn id="10" idx="2"/>
          </p:cNvCxnSpPr>
          <p:nvPr/>
        </p:nvCxnSpPr>
        <p:spPr>
          <a:xfrm flipV="1">
            <a:off x="5479392" y="5447394"/>
            <a:ext cx="728849" cy="822950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/>
          <p:cNvCxnSpPr>
            <a:stCxn id="23" idx="2"/>
          </p:cNvCxnSpPr>
          <p:nvPr/>
        </p:nvCxnSpPr>
        <p:spPr>
          <a:xfrm rot="5400000">
            <a:off x="4536887" y="4713761"/>
            <a:ext cx="715139" cy="527373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Curved Connector 44"/>
          <p:cNvCxnSpPr>
            <a:stCxn id="23" idx="2"/>
          </p:cNvCxnSpPr>
          <p:nvPr/>
        </p:nvCxnSpPr>
        <p:spPr>
          <a:xfrm rot="16200000" flipH="1">
            <a:off x="5121293" y="4656726"/>
            <a:ext cx="715137" cy="641438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2763978" y="4227898"/>
            <a:ext cx="1086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promoter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7783897" y="4250546"/>
            <a:ext cx="2596115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TSS – transcriptional start site</a:t>
            </a:r>
          </a:p>
          <a:p>
            <a:r>
              <a:rPr lang="en-US" dirty="0"/>
              <a:t>UTR – untranslated region, does not code for protein, but important for regulation of the RNA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265748" y="6085678"/>
            <a:ext cx="609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DNA</a:t>
            </a:r>
          </a:p>
        </p:txBody>
      </p:sp>
      <p:cxnSp>
        <p:nvCxnSpPr>
          <p:cNvPr id="56" name="Curved Connector 55"/>
          <p:cNvCxnSpPr>
            <a:stCxn id="50" idx="0"/>
          </p:cNvCxnSpPr>
          <p:nvPr/>
        </p:nvCxnSpPr>
        <p:spPr>
          <a:xfrm rot="5400000" flipH="1" flipV="1">
            <a:off x="2235353" y="5750659"/>
            <a:ext cx="670041" cy="1"/>
          </a:xfrm>
          <a:prstGeom prst="curved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2823081" y="5226245"/>
            <a:ext cx="245038" cy="2359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Elbow Connector 28"/>
          <p:cNvCxnSpPr/>
          <p:nvPr/>
        </p:nvCxnSpPr>
        <p:spPr>
          <a:xfrm rot="5400000" flipH="1" flipV="1">
            <a:off x="2658964" y="4954386"/>
            <a:ext cx="561902" cy="247249"/>
          </a:xfrm>
          <a:prstGeom prst="bentConnector3">
            <a:avLst>
              <a:gd name="adj1" fmla="val 98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30"/>
          <p:cNvCxnSpPr>
            <a:stCxn id="26" idx="1"/>
            <a:endCxn id="27" idx="2"/>
          </p:cNvCxnSpPr>
          <p:nvPr/>
        </p:nvCxnSpPr>
        <p:spPr>
          <a:xfrm rot="10800000">
            <a:off x="2945600" y="5462243"/>
            <a:ext cx="245910" cy="808102"/>
          </a:xfrm>
          <a:prstGeom prst="curved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619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Transcriptome is more than protein coding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5771" y="1825625"/>
            <a:ext cx="5923533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RNA can be one of two kinds</a:t>
            </a:r>
          </a:p>
          <a:p>
            <a:pPr lvl="1"/>
            <a:r>
              <a:rPr lang="en-US" dirty="0"/>
              <a:t>Protein coding</a:t>
            </a:r>
          </a:p>
          <a:p>
            <a:pPr lvl="2"/>
            <a:r>
              <a:rPr lang="en-US" dirty="0"/>
              <a:t>Loads on to the ribosome for translation</a:t>
            </a:r>
          </a:p>
          <a:p>
            <a:pPr lvl="1"/>
            <a:r>
              <a:rPr lang="en-US" dirty="0"/>
              <a:t>Non-coding</a:t>
            </a:r>
          </a:p>
          <a:p>
            <a:pPr lvl="2"/>
            <a:r>
              <a:rPr lang="en-US" dirty="0"/>
              <a:t>Long non-coding RNA, 1000s of bases long</a:t>
            </a:r>
          </a:p>
          <a:p>
            <a:pPr lvl="3"/>
            <a:r>
              <a:rPr lang="en-US" dirty="0"/>
              <a:t>XIST (X inactivation in females), </a:t>
            </a:r>
            <a:r>
              <a:rPr lang="en-US" dirty="0" err="1"/>
              <a:t>rRNA</a:t>
            </a:r>
            <a:r>
              <a:rPr lang="en-US" dirty="0"/>
              <a:t> (functional parts of the ribosome)</a:t>
            </a:r>
          </a:p>
          <a:p>
            <a:pPr lvl="2"/>
            <a:r>
              <a:rPr lang="en-US" dirty="0"/>
              <a:t>Small non-coding RNAs, 100s of bases when transcribed but processed by nucleases into 19-14 base final product</a:t>
            </a:r>
          </a:p>
          <a:p>
            <a:pPr lvl="3"/>
            <a:r>
              <a:rPr lang="en-US" dirty="0"/>
              <a:t>microRNAs, </a:t>
            </a:r>
            <a:r>
              <a:rPr lang="en-US" dirty="0" err="1"/>
              <a:t>Piwi</a:t>
            </a:r>
            <a:r>
              <a:rPr lang="en-US" dirty="0"/>
              <a:t>, </a:t>
            </a:r>
            <a:r>
              <a:rPr lang="en-US" dirty="0" err="1"/>
              <a:t>tRNA</a:t>
            </a:r>
            <a:endParaRPr lang="en-US" dirty="0"/>
          </a:p>
          <a:p>
            <a:pPr lvl="2"/>
            <a:r>
              <a:rPr lang="en-US" dirty="0"/>
              <a:t>Pseudogenes, variable 100s to 1000s of bases long</a:t>
            </a:r>
          </a:p>
          <a:p>
            <a:pPr lvl="3"/>
            <a:r>
              <a:rPr lang="en-US" dirty="0"/>
              <a:t>Lost reading frame, will not make a protein</a:t>
            </a:r>
          </a:p>
          <a:p>
            <a:pPr lvl="3"/>
            <a:r>
              <a:rPr lang="en-US" dirty="0"/>
              <a:t>Spliced and </a:t>
            </a:r>
            <a:r>
              <a:rPr lang="en-US" dirty="0" err="1"/>
              <a:t>unspliced</a:t>
            </a:r>
            <a:r>
              <a:rPr lang="en-US" dirty="0"/>
              <a:t> mRNAs</a:t>
            </a:r>
          </a:p>
        </p:txBody>
      </p:sp>
      <p:pic>
        <p:nvPicPr>
          <p:cNvPr id="4" name="Picture 2" descr="The biogenesis of microRNAs. MicroRNAs (miRNAs) are initially... | Download  Scientific Diagram">
            <a:extLst>
              <a:ext uri="{FF2B5EF4-FFF2-40B4-BE49-F238E27FC236}">
                <a16:creationId xmlns:a16="http://schemas.microsoft.com/office/drawing/2014/main" id="{D7C67C3E-3503-054D-90EE-E8C4EE9B8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125" y="1690688"/>
            <a:ext cx="5361104" cy="384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266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 expression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By sequencing the RNA what kinds of analyses can be performed?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57279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38069" y="1397479"/>
            <a:ext cx="681918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u="sng" dirty="0"/>
              <a:t>A quality experiment involves 3 main things:</a:t>
            </a:r>
          </a:p>
          <a:p>
            <a:r>
              <a:rPr lang="en-CA" sz="2800" dirty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1938068" y="1936088"/>
            <a:ext cx="4968000" cy="38718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lnSpc>
                <a:spcPct val="200000"/>
              </a:lnSpc>
              <a:buAutoNum type="arabicParenR"/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 The Question </a:t>
            </a:r>
          </a:p>
          <a:p>
            <a:pPr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2) The Sample Size </a:t>
            </a:r>
          </a:p>
          <a:p>
            <a:pPr lvl="1">
              <a:lnSpc>
                <a:spcPct val="12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(power)</a:t>
            </a:r>
          </a:p>
          <a:p>
            <a:pPr lvl="1">
              <a:lnSpc>
                <a:spcPct val="200000"/>
              </a:lnSpc>
            </a:pPr>
            <a:endParaRPr lang="en-CA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200000"/>
              </a:lnSpc>
            </a:pPr>
            <a:r>
              <a:rPr lang="en-CA" sz="2400" dirty="0">
                <a:latin typeface="Arial" panose="020B0604020202020204" pitchFamily="34" charset="0"/>
                <a:cs typeface="Arial" panose="020B0604020202020204" pitchFamily="34" charset="0"/>
              </a:rPr>
              <a:t>3) The Controls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5537949" y="2495345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609159" y="2071554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Questions on the unique characteristics and functions of a population, tissues, cells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537949" y="3737276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537949" y="5522492"/>
            <a:ext cx="815447" cy="2544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design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09159" y="3424283"/>
            <a:ext cx="3506168" cy="92333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Do you have enough samples to detect a difference? Considers noise of samples and technique.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609159" y="4869562"/>
            <a:ext cx="3506168" cy="120032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do you know the experiment worked/failed?</a:t>
            </a:r>
          </a:p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That the effect is biologically relevant?</a:t>
            </a:r>
          </a:p>
        </p:txBody>
      </p:sp>
    </p:spTree>
    <p:extLst>
      <p:ext uri="{BB962C8B-B14F-4D97-AF65-F5344CB8AC3E}">
        <p14:creationId xmlns:p14="http://schemas.microsoft.com/office/powerpoint/2010/main" val="736723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analysis/ Sample size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Two issues, </a:t>
            </a:r>
            <a:r>
              <a:rPr lang="en-US" b="1" i="1" dirty="0"/>
              <a:t>detection</a:t>
            </a:r>
            <a:r>
              <a:rPr lang="en-US" dirty="0"/>
              <a:t> and </a:t>
            </a:r>
            <a:r>
              <a:rPr lang="en-US" b="1" i="1" dirty="0"/>
              <a:t>quantification</a:t>
            </a:r>
          </a:p>
          <a:p>
            <a:r>
              <a:rPr lang="en-US" b="1" u="sng" dirty="0"/>
              <a:t>Detection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the gene or transcript present/absent?</a:t>
            </a:r>
          </a:p>
          <a:p>
            <a:r>
              <a:rPr lang="en-US" b="1" u="sng" dirty="0"/>
              <a:t>Quantification</a:t>
            </a:r>
            <a:endParaRPr lang="en-US" dirty="0"/>
          </a:p>
          <a:p>
            <a:pPr lvl="1"/>
            <a:r>
              <a:rPr lang="en-US" dirty="0"/>
              <a:t>Is there more or less between groups</a:t>
            </a:r>
          </a:p>
          <a:p>
            <a:r>
              <a:rPr lang="en-US" dirty="0"/>
              <a:t>Power to detect differences</a:t>
            </a:r>
          </a:p>
          <a:p>
            <a:pPr lvl="1"/>
            <a:r>
              <a:rPr lang="en-US" dirty="0"/>
              <a:t>This is proportional to the variance (mu)</a:t>
            </a:r>
          </a:p>
          <a:p>
            <a:pPr lvl="1"/>
            <a:r>
              <a:rPr lang="en-US" dirty="0"/>
              <a:t>High variance needs more samples to be certain of a difference</a:t>
            </a:r>
          </a:p>
          <a:p>
            <a:pPr lvl="1"/>
            <a:r>
              <a:rPr lang="en-US" dirty="0"/>
              <a:t>Low variance needs fewer samples</a:t>
            </a:r>
          </a:p>
          <a:p>
            <a:pPr lvl="1"/>
            <a:r>
              <a:rPr lang="en-US" dirty="0"/>
              <a:t>Often we start with a few sample to determine how many samples are needed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434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69063" y="1376636"/>
            <a:ext cx="1857375" cy="707886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RNA-Sequencing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9856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Microarray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29332" y="1684412"/>
            <a:ext cx="1857375" cy="400110"/>
          </a:xfrm>
          <a:prstGeom prst="rect">
            <a:avLst/>
          </a:prstGeom>
          <a:ln w="571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qPCR</a:t>
            </a:r>
          </a:p>
        </p:txBody>
      </p:sp>
      <p:cxnSp>
        <p:nvCxnSpPr>
          <p:cNvPr id="16" name="Straight Arrow Connector 15"/>
          <p:cNvCxnSpPr>
            <a:cxnSpLocks/>
          </p:cNvCxnSpPr>
          <p:nvPr/>
        </p:nvCxnSpPr>
        <p:spPr>
          <a:xfrm>
            <a:off x="2558019" y="223862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Image result for qpc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186" y="4753824"/>
            <a:ext cx="1165667" cy="17390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techniques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54975" y="3506524"/>
            <a:ext cx="194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</p:txBody>
      </p:sp>
      <p:cxnSp>
        <p:nvCxnSpPr>
          <p:cNvPr id="19" name="Straight Arrow Connector 18"/>
          <p:cNvCxnSpPr>
            <a:cxnSpLocks/>
          </p:cNvCxnSpPr>
          <p:nvPr/>
        </p:nvCxnSpPr>
        <p:spPr>
          <a:xfrm>
            <a:off x="5827249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9097750" y="2293798"/>
            <a:ext cx="0" cy="92333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373904" y="3554728"/>
            <a:ext cx="236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Targeted method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380006" y="4639130"/>
            <a:ext cx="894486" cy="1878760"/>
            <a:chOff x="5858783" y="4740032"/>
            <a:chExt cx="1192648" cy="1878760"/>
          </a:xfrm>
        </p:grpSpPr>
        <p:pic>
          <p:nvPicPr>
            <p:cNvPr id="17" name="Picture 6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8783" y="4740032"/>
              <a:ext cx="1192648" cy="1878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6268486" y="5287500"/>
              <a:ext cx="457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CA" sz="2000" b="1" dirty="0"/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2052" y="4999765"/>
            <a:ext cx="3952280" cy="120680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C5B2C783-6136-4E43-93DF-D013BA2E35B7}"/>
              </a:ext>
            </a:extLst>
          </p:cNvPr>
          <p:cNvSpPr txBox="1"/>
          <p:nvPr/>
        </p:nvSpPr>
        <p:spPr>
          <a:xfrm>
            <a:off x="8125476" y="3473325"/>
            <a:ext cx="1944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Genome wide</a:t>
            </a:r>
          </a:p>
        </p:txBody>
      </p:sp>
    </p:spTree>
    <p:extLst>
      <p:ext uri="{BB962C8B-B14F-4D97-AF65-F5344CB8AC3E}">
        <p14:creationId xmlns:p14="http://schemas.microsoft.com/office/powerpoint/2010/main" val="14751906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1630</Words>
  <Application>Microsoft Macintosh PowerPoint</Application>
  <PresentationFormat>Widescreen</PresentationFormat>
  <Paragraphs>310</Paragraphs>
  <Slides>39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Calibri Light</vt:lpstr>
      <vt:lpstr>Office Theme</vt:lpstr>
      <vt:lpstr>Gene expression analysis</vt:lpstr>
      <vt:lpstr>Genome</vt:lpstr>
      <vt:lpstr>Gene expression is regulated</vt:lpstr>
      <vt:lpstr>Transcriptome, the transcribed genome</vt:lpstr>
      <vt:lpstr>Transcriptome is more than protein coding</vt:lpstr>
      <vt:lpstr>Gene expression analysis</vt:lpstr>
      <vt:lpstr>Experimental design</vt:lpstr>
      <vt:lpstr>Power analysis/ Sample size</vt:lpstr>
      <vt:lpstr>Comparison of techniques</vt:lpstr>
      <vt:lpstr>Microarrays Affymetrix arrays</vt:lpstr>
      <vt:lpstr>Sequencing, The next generation</vt:lpstr>
      <vt:lpstr>Sequencing, Illumina</vt:lpstr>
      <vt:lpstr>Sequencing, Illumina</vt:lpstr>
      <vt:lpstr>Sequencing cycle</vt:lpstr>
      <vt:lpstr>FASTQ</vt:lpstr>
      <vt:lpstr>Alignment</vt:lpstr>
      <vt:lpstr>Count table</vt:lpstr>
      <vt:lpstr>Gene expression concepts</vt:lpstr>
      <vt:lpstr>Gene expression concepts</vt:lpstr>
      <vt:lpstr>Gene expression concepts</vt:lpstr>
      <vt:lpstr>Quantification</vt:lpstr>
      <vt:lpstr>Quantification</vt:lpstr>
      <vt:lpstr>Batch effect</vt:lpstr>
      <vt:lpstr>Experimental design</vt:lpstr>
      <vt:lpstr>A batch effect</vt:lpstr>
      <vt:lpstr>General object structure</vt:lpstr>
      <vt:lpstr>Eset objects</vt:lpstr>
      <vt:lpstr>Expression Set Objects </vt:lpstr>
      <vt:lpstr>Eset</vt:lpstr>
      <vt:lpstr>Eset</vt:lpstr>
      <vt:lpstr>DGEList – Differential Gene Expression List</vt:lpstr>
      <vt:lpstr>DGEList</vt:lpstr>
      <vt:lpstr>The voom object</vt:lpstr>
      <vt:lpstr>Limma</vt:lpstr>
      <vt:lpstr>Design matrix</vt:lpstr>
      <vt:lpstr>Contrast matrix</vt:lpstr>
      <vt:lpstr>Differential expression</vt:lpstr>
      <vt:lpstr>A tail of two p-values</vt:lpstr>
      <vt:lpstr>Summary gene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PSL4040, Big Data</dc:title>
  <dc:creator>Brian Cox</dc:creator>
  <cp:lastModifiedBy>Brian Cox</cp:lastModifiedBy>
  <cp:revision>8</cp:revision>
  <cp:lastPrinted>2022-10-24T13:46:53Z</cp:lastPrinted>
  <dcterms:created xsi:type="dcterms:W3CDTF">2022-10-23T13:06:46Z</dcterms:created>
  <dcterms:modified xsi:type="dcterms:W3CDTF">2023-03-20T17:45:56Z</dcterms:modified>
</cp:coreProperties>
</file>